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130"/>
  </p:normalViewPr>
  <p:slideViewPr>
    <p:cSldViewPr snapToGrid="0" snapToObjects="1">
      <p:cViewPr>
        <p:scale>
          <a:sx n="97" d="100"/>
          <a:sy n="97" d="100"/>
        </p:scale>
        <p:origin x="-1256"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12188-23B7-D34D-84A2-6E4C8C73F546}" type="datetimeFigureOut">
              <a:rPr lang="fr-FR" smtClean="0"/>
              <a:t>24/03/2019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DC022-C03F-3040-BD9A-AD428D3E92A6}" type="slidenum">
              <a:rPr lang="fr-FR" smtClean="0"/>
              <a:t>‹#›</a:t>
            </a:fld>
            <a:endParaRPr lang="fr-FR"/>
          </a:p>
        </p:txBody>
      </p:sp>
    </p:spTree>
    <p:extLst>
      <p:ext uri="{BB962C8B-B14F-4D97-AF65-F5344CB8AC3E}">
        <p14:creationId xmlns:p14="http://schemas.microsoft.com/office/powerpoint/2010/main" val="68714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faut une approche relativement détaillée du texte même si ce n’est</a:t>
            </a:r>
            <a:r>
              <a:rPr lang="fr-FR" baseline="0" dirty="0" smtClean="0"/>
              <a:t> pas encore une lecture analytique.</a:t>
            </a:r>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3</a:t>
            </a:fld>
            <a:endParaRPr lang="fr-FR"/>
          </a:p>
        </p:txBody>
      </p:sp>
    </p:spTree>
    <p:extLst>
      <p:ext uri="{BB962C8B-B14F-4D97-AF65-F5344CB8AC3E}">
        <p14:creationId xmlns:p14="http://schemas.microsoft.com/office/powerpoint/2010/main" val="176795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 possible d’entrer dans la lecture analytique après avoir dépassé</a:t>
            </a:r>
            <a:r>
              <a:rPr lang="fr-FR" baseline="0" dirty="0" smtClean="0"/>
              <a:t> le premier compte-rendu littéral.</a:t>
            </a:r>
          </a:p>
          <a:p>
            <a:r>
              <a:rPr lang="fr-FR" baseline="0" dirty="0" smtClean="0"/>
              <a:t>Attention aux manuels dont les questionnaires sont souvent trop touffus, parfois pas opérationnels</a:t>
            </a:r>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20</a:t>
            </a:fld>
            <a:endParaRPr lang="fr-FR"/>
          </a:p>
        </p:txBody>
      </p:sp>
    </p:spTree>
    <p:extLst>
      <p:ext uri="{BB962C8B-B14F-4D97-AF65-F5344CB8AC3E}">
        <p14:creationId xmlns:p14="http://schemas.microsoft.com/office/powerpoint/2010/main" val="152306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err="1" smtClean="0"/>
              <a:t>C</a:t>
            </a:r>
            <a:r>
              <a:rPr lang="fr-FR" sz="1200" u="sng" dirty="0" err="1" smtClean="0"/>
              <a:t>f</a:t>
            </a:r>
            <a:r>
              <a:rPr lang="fr-FR" sz="1200" u="sng" dirty="0" smtClean="0"/>
              <a:t> parallèle en collège </a:t>
            </a:r>
            <a:r>
              <a:rPr lang="fr-FR" sz="1200" dirty="0" smtClean="0"/>
              <a:t>: entrée dans la lettre de Madame de Sévigné sur le mariage de mademoiselle. Voir comment elle s’y prend après les avoir eux-mêmes mis en situation d’annoncer cette heureuse nouvelle. Puis on leur demandera de réécrire « à la manière de ».</a:t>
            </a:r>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31</a:t>
            </a:fld>
            <a:endParaRPr lang="fr-FR"/>
          </a:p>
        </p:txBody>
      </p:sp>
    </p:spTree>
    <p:extLst>
      <p:ext uri="{BB962C8B-B14F-4D97-AF65-F5344CB8AC3E}">
        <p14:creationId xmlns:p14="http://schemas.microsoft.com/office/powerpoint/2010/main" val="149917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Semble se soucier d’elle avant de prendre en compte son sort. Idée d’un Rodolphe qui sa sacrifie. Un être souffrant, courageux, fait preuve d’empathie.</a:t>
            </a:r>
          </a:p>
          <a:p>
            <a:r>
              <a:rPr lang="fr-FR" sz="1200" kern="1200" dirty="0" smtClean="0">
                <a:solidFill>
                  <a:schemeClr val="tx1"/>
                </a:solidFill>
                <a:effectLst/>
                <a:latin typeface="+mn-lt"/>
                <a:ea typeface="+mn-ea"/>
                <a:cs typeface="+mn-cs"/>
              </a:rPr>
              <a:t>- autre partie de la classe : un goujat, un manipulateur, insensible. Car n’ont que les pensées.</a:t>
            </a:r>
          </a:p>
          <a:p>
            <a:r>
              <a:rPr lang="fr-FR" sz="1200" kern="1200" dirty="0" smtClean="0">
                <a:solidFill>
                  <a:schemeClr val="tx1"/>
                </a:solidFill>
                <a:effectLst/>
                <a:latin typeface="+mn-lt"/>
                <a:ea typeface="+mn-ea"/>
                <a:cs typeface="+mn-cs"/>
                <a:sym typeface="Wingdings" charset="2"/>
              </a:rPr>
              <a:t></a:t>
            </a:r>
            <a:r>
              <a:rPr lang="fr-FR" sz="1200" kern="1200" dirty="0" smtClean="0">
                <a:solidFill>
                  <a:schemeClr val="tx1"/>
                </a:solidFill>
                <a:effectLst/>
                <a:latin typeface="+mn-lt"/>
                <a:ea typeface="+mn-ea"/>
                <a:cs typeface="+mn-cs"/>
              </a:rPr>
              <a:t> deux représentations inversées. Mise en binôme et les élèves lisent l’extrait du binôme.</a:t>
            </a:r>
          </a:p>
          <a:p>
            <a:r>
              <a:rPr lang="fr-FR" sz="1200" kern="1200" dirty="0" smtClean="0">
                <a:solidFill>
                  <a:schemeClr val="tx1"/>
                </a:solidFill>
                <a:effectLst/>
                <a:latin typeface="+mn-lt"/>
                <a:ea typeface="+mn-ea"/>
                <a:cs typeface="+mn-cs"/>
              </a:rPr>
              <a:t>Il est ainsi plus facile d’entrer dans le personnage de Rodolphe : en dissociant commentaires/ de la lettre.</a:t>
            </a:r>
          </a:p>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35</a:t>
            </a:fld>
            <a:endParaRPr lang="fr-FR"/>
          </a:p>
        </p:txBody>
      </p:sp>
    </p:spTree>
    <p:extLst>
      <p:ext uri="{BB962C8B-B14F-4D97-AF65-F5344CB8AC3E}">
        <p14:creationId xmlns:p14="http://schemas.microsoft.com/office/powerpoint/2010/main" val="37968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Cf</a:t>
            </a:r>
            <a:r>
              <a:rPr lang="fr-FR" dirty="0" smtClean="0"/>
              <a:t> </a:t>
            </a:r>
            <a:r>
              <a:rPr lang="fr-FR" i="1" dirty="0" smtClean="0"/>
              <a:t>Lire est le propre de l’homme</a:t>
            </a:r>
            <a:r>
              <a:rPr lang="fr-FR" dirty="0" smtClean="0"/>
              <a:t>, école des loisirs. Plus une école du « désapprendre à aimer lire ».</a:t>
            </a:r>
          </a:p>
          <a:p>
            <a:r>
              <a:rPr lang="fr-FR" dirty="0" smtClean="0"/>
              <a:t>     </a:t>
            </a:r>
            <a:r>
              <a:rPr lang="fr-FR" i="1" dirty="0" smtClean="0"/>
              <a:t>L’éloge de la lecture pour la construction de soi</a:t>
            </a:r>
            <a:r>
              <a:rPr lang="fr-FR" dirty="0" smtClean="0"/>
              <a:t>, Michèle Petit. Dernier chapitre : et l’école ? Constat assez pessimiste mais à nuancer.</a:t>
            </a:r>
          </a:p>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37</a:t>
            </a:fld>
            <a:endParaRPr lang="fr-FR"/>
          </a:p>
        </p:txBody>
      </p:sp>
    </p:spTree>
    <p:extLst>
      <p:ext uri="{BB962C8B-B14F-4D97-AF65-F5344CB8AC3E}">
        <p14:creationId xmlns:p14="http://schemas.microsoft.com/office/powerpoint/2010/main" val="11351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Déjà une démarche proposée, qui part de la réaction des élèves.</a:t>
            </a:r>
          </a:p>
          <a:p>
            <a:r>
              <a:rPr lang="fr-FR" b="1" u="sng" dirty="0" smtClean="0"/>
              <a:t>Attention</a:t>
            </a:r>
            <a:r>
              <a:rPr lang="fr-FR" dirty="0" smtClean="0"/>
              <a:t> : nous développons beaucoup la capacité des élèves à s’interroger sur nos interrogations ! Mais pas à proposer une compréhension d’ensemble ! Les figures de style ne sont qu’un élément parmi d’autres mais pas le principal.</a:t>
            </a:r>
          </a:p>
          <a:p>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4</a:t>
            </a:fld>
            <a:endParaRPr lang="fr-FR"/>
          </a:p>
        </p:txBody>
      </p:sp>
    </p:spTree>
    <p:extLst>
      <p:ext uri="{BB962C8B-B14F-4D97-AF65-F5344CB8AC3E}">
        <p14:creationId xmlns:p14="http://schemas.microsoft.com/office/powerpoint/2010/main" val="33564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u="sng" kern="1200" dirty="0" smtClean="0">
                <a:solidFill>
                  <a:schemeClr val="tx1"/>
                </a:solidFill>
                <a:effectLst/>
                <a:latin typeface="+mn-lt"/>
                <a:ea typeface="+mn-ea"/>
                <a:cs typeface="+mn-cs"/>
              </a:rPr>
              <a:t>LA au lycée </a:t>
            </a:r>
            <a:r>
              <a:rPr lang="fr-FR" sz="1200" b="1" kern="1200" dirty="0" smtClean="0">
                <a:solidFill>
                  <a:schemeClr val="tx1"/>
                </a:solidFill>
                <a:effectLst/>
                <a:latin typeface="+mn-lt"/>
                <a:ea typeface="+mn-ea"/>
                <a:cs typeface="+mn-cs"/>
              </a:rPr>
              <a:t>: </a:t>
            </a:r>
            <a:r>
              <a:rPr lang="fr-FR" sz="1200" b="1" i="1" kern="1200" dirty="0" smtClean="0">
                <a:solidFill>
                  <a:schemeClr val="tx1"/>
                </a:solidFill>
                <a:effectLst/>
                <a:latin typeface="+mn-lt"/>
                <a:ea typeface="+mn-ea"/>
                <a:cs typeface="+mn-cs"/>
              </a:rPr>
              <a:t>« elle vise la construction progressive et précise de la signification du texte.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5</a:t>
            </a:fld>
            <a:endParaRPr lang="fr-FR"/>
          </a:p>
        </p:txBody>
      </p:sp>
    </p:spTree>
    <p:extLst>
      <p:ext uri="{BB962C8B-B14F-4D97-AF65-F5344CB8AC3E}">
        <p14:creationId xmlns:p14="http://schemas.microsoft.com/office/powerpoint/2010/main" val="145848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étude continuée de la langue inscrite dans les programmes. D’où impression faussée que la connaissance de la langue pas première. Comment interpréter des faits de langue que l’on ne connaît pas ou reconnaît pas ? La LA est peut-être une façon de donner du sens à l’étude de la langue.</a:t>
            </a:r>
          </a:p>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6</a:t>
            </a:fld>
            <a:endParaRPr lang="fr-FR"/>
          </a:p>
        </p:txBody>
      </p:sp>
    </p:spTree>
    <p:extLst>
      <p:ext uri="{BB962C8B-B14F-4D97-AF65-F5344CB8AC3E}">
        <p14:creationId xmlns:p14="http://schemas.microsoft.com/office/powerpoint/2010/main" val="52185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8</a:t>
            </a:fld>
            <a:endParaRPr lang="fr-FR"/>
          </a:p>
        </p:txBody>
      </p:sp>
    </p:spTree>
    <p:extLst>
      <p:ext uri="{BB962C8B-B14F-4D97-AF65-F5344CB8AC3E}">
        <p14:creationId xmlns:p14="http://schemas.microsoft.com/office/powerpoint/2010/main" val="71936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La lecture cursive est aussi celle que l’on fait en classe, en complément.</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9</a:t>
            </a:fld>
            <a:endParaRPr lang="fr-FR"/>
          </a:p>
        </p:txBody>
      </p:sp>
    </p:spTree>
    <p:extLst>
      <p:ext uri="{BB962C8B-B14F-4D97-AF65-F5344CB8AC3E}">
        <p14:creationId xmlns:p14="http://schemas.microsoft.com/office/powerpoint/2010/main" val="1150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a:t>
            </a:r>
            <a:r>
              <a:rPr lang="fr-FR" dirty="0" err="1" smtClean="0"/>
              <a:t>CfLa</a:t>
            </a:r>
            <a:r>
              <a:rPr lang="fr-FR" dirty="0" smtClean="0"/>
              <a:t> langue mise au service du sens : différence entre les deux personnages supposait analyse des phrases négatives....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Commencer une LA par « que raconte le texte ? »,  la LA puis à la fin de la séance « mais finalement que nous a raconté le texte en question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15</a:t>
            </a:fld>
            <a:endParaRPr lang="fr-FR"/>
          </a:p>
        </p:txBody>
      </p:sp>
    </p:spTree>
    <p:extLst>
      <p:ext uri="{BB962C8B-B14F-4D97-AF65-F5344CB8AC3E}">
        <p14:creationId xmlns:p14="http://schemas.microsoft.com/office/powerpoint/2010/main" val="145408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err="1" smtClean="0"/>
              <a:t>Cf</a:t>
            </a:r>
            <a:r>
              <a:rPr lang="fr-FR" i="1" dirty="0" smtClean="0"/>
              <a:t> la parure </a:t>
            </a:r>
            <a:r>
              <a:rPr lang="fr-FR" dirty="0" smtClean="0"/>
              <a:t>: texte qui peut vraiment parler à nos élèves, dégradation physique du personnage principal. Suivant l’entrée qui sera la nôtre, ce texte va ou non les marquer. Attention à la « culture de surface ».</a:t>
            </a:r>
          </a:p>
          <a:p>
            <a:r>
              <a:rPr lang="fr-FR" dirty="0" smtClean="0"/>
              <a:t> </a:t>
            </a:r>
          </a:p>
          <a:p>
            <a:r>
              <a:rPr lang="fr-FR" dirty="0" err="1" smtClean="0"/>
              <a:t>Cf</a:t>
            </a:r>
            <a:r>
              <a:rPr lang="fr-FR" dirty="0" smtClean="0"/>
              <a:t> Roger </a:t>
            </a:r>
            <a:r>
              <a:rPr lang="fr-FR" dirty="0" err="1" smtClean="0"/>
              <a:t>Ygor</a:t>
            </a:r>
            <a:r>
              <a:rPr lang="fr-FR" dirty="0" smtClean="0"/>
              <a:t>, </a:t>
            </a:r>
            <a:r>
              <a:rPr lang="fr-FR" i="1" dirty="0" smtClean="0"/>
              <a:t>Je porte plainte</a:t>
            </a:r>
            <a:r>
              <a:rPr lang="fr-FR" dirty="0" smtClean="0"/>
              <a:t> 1995 : l’école n’a pas su armer son fils contre la secte dans laquelle il était tombé).</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17</a:t>
            </a:fld>
            <a:endParaRPr lang="fr-FR"/>
          </a:p>
        </p:txBody>
      </p:sp>
    </p:spTree>
    <p:extLst>
      <p:ext uri="{BB962C8B-B14F-4D97-AF65-F5344CB8AC3E}">
        <p14:creationId xmlns:p14="http://schemas.microsoft.com/office/powerpoint/2010/main" val="28807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u="sng" kern="1200" dirty="0" smtClean="0">
                <a:solidFill>
                  <a:schemeClr val="tx1"/>
                </a:solidFill>
                <a:effectLst/>
                <a:latin typeface="+mn-lt"/>
                <a:ea typeface="+mn-ea"/>
                <a:cs typeface="+mn-cs"/>
              </a:rPr>
              <a:t>Différence entre première préparation// préparation par les questions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Notre préparation est beaucoup plus personnelle</a:t>
            </a:r>
          </a:p>
          <a:p>
            <a:pPr lvl="0"/>
            <a:r>
              <a:rPr lang="fr-FR" sz="1200" kern="1200" dirty="0" smtClean="0">
                <a:solidFill>
                  <a:schemeClr val="tx1"/>
                </a:solidFill>
                <a:effectLst/>
                <a:latin typeface="+mn-lt"/>
                <a:ea typeface="+mn-ea"/>
                <a:cs typeface="+mn-cs"/>
              </a:rPr>
              <a:t>En fonction du texte, certaines questions se prêtaient mieux à la préparation. Par exemple la question des liens convient mieux à une fin de séquence. La question des émotions convient mieux à un début de séquence, pour des textes un peu spécifiques : textes narratifs, textes politiques.</a:t>
            </a:r>
          </a:p>
          <a:p>
            <a:r>
              <a:rPr lang="fr-F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Différence entre première préparation// préparation par les questions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Notre préparation est beaucoup plus personnelle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fonction du texte, certaines questions se prêtaient mieux à la préparation. Par exemple la question des liens convient mieux à une fin de séquence. La question des émotions convient mieux à un début de séquence, pour des textes un peu spécifiques : textes narratifs, textes politiques.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Différence entre première préparation// préparation par les questions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Notre préparation est beaucoup plus personnelle</a:t>
            </a:r>
          </a:p>
          <a:p>
            <a:pPr lvl="0"/>
            <a:r>
              <a:rPr lang="fr-FR" sz="1200" kern="1200" dirty="0" smtClean="0">
                <a:solidFill>
                  <a:schemeClr val="tx1"/>
                </a:solidFill>
                <a:effectLst/>
                <a:latin typeface="+mn-lt"/>
                <a:ea typeface="+mn-ea"/>
                <a:cs typeface="+mn-cs"/>
              </a:rPr>
              <a:t>En fonction du texte, certaines questions se prêtaient mieux à la préparation. Par exemple la question des liens convient mieux à une fin de séquence. La question des émotions convient mieux à un début de séquence, pour des textes un peu spécifiques : textes narratifs, textes politiques.</a:t>
            </a:r>
          </a:p>
          <a:p>
            <a:r>
              <a:rPr lang="fr-F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Différence entre première préparation// préparation par les questions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Notre préparation est beaucoup plus personnelle</a:t>
            </a:r>
          </a:p>
          <a:p>
            <a:pPr lvl="0"/>
            <a:r>
              <a:rPr lang="fr-FR" sz="1200" kern="1200" dirty="0" smtClean="0">
                <a:solidFill>
                  <a:schemeClr val="tx1"/>
                </a:solidFill>
                <a:effectLst/>
                <a:latin typeface="+mn-lt"/>
                <a:ea typeface="+mn-ea"/>
                <a:cs typeface="+mn-cs"/>
              </a:rPr>
              <a:t>En fonction du texte, certaines questions se prêtaient mieux à la préparation. Par exemple la question des liens convient mieux à une fin de séquence. La question des émotions convient mieux à un début de séquence, pour des textes un peu spécifiques : textes narratifs, textes politiques.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r>
              <a:rPr lang="fr-FR" sz="1200" u="sng" kern="1200" dirty="0" smtClean="0">
                <a:solidFill>
                  <a:schemeClr val="tx1"/>
                </a:solidFill>
                <a:effectLst/>
                <a:latin typeface="+mn-lt"/>
                <a:ea typeface="+mn-ea"/>
                <a:cs typeface="+mn-cs"/>
              </a:rPr>
              <a:t>Différence entre première préparation// préparation par les questions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Notre préparation est beaucoup plus personnelle</a:t>
            </a:r>
          </a:p>
          <a:p>
            <a:pPr lvl="0"/>
            <a:r>
              <a:rPr lang="fr-FR" sz="1200" kern="1200" dirty="0" smtClean="0">
                <a:solidFill>
                  <a:schemeClr val="tx1"/>
                </a:solidFill>
                <a:effectLst/>
                <a:latin typeface="+mn-lt"/>
                <a:ea typeface="+mn-ea"/>
                <a:cs typeface="+mn-cs"/>
              </a:rPr>
              <a:t>En fonction du texte, certaines questions se prêtaient mieux à la préparation. Par exemple la question des liens convient mieux à une fin de séquence. La question des émotions convient mieux à un début de séquence, pour des textes un peu spécifiques : textes narratifs, textes politiques.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4DC022-C03F-3040-BD9A-AD428D3E92A6}" type="slidenum">
              <a:rPr lang="fr-FR" smtClean="0"/>
              <a:t>19</a:t>
            </a:fld>
            <a:endParaRPr lang="fr-FR"/>
          </a:p>
        </p:txBody>
      </p:sp>
    </p:spTree>
    <p:extLst>
      <p:ext uri="{BB962C8B-B14F-4D97-AF65-F5344CB8AC3E}">
        <p14:creationId xmlns:p14="http://schemas.microsoft.com/office/powerpoint/2010/main" val="123753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Cliquez et modifiez le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3/24/19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Cliquez et modifiez le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Cliquez et modifiez le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Cliquez et modifiez le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Cliquez et modifiez le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Cliquez et modifiez le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Cliquez et modifiez le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Cliquez et modifiez le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Cliquez et modifiez le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3/24/19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rese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lecture analytique</a:t>
            </a:r>
            <a:endParaRPr lang="fr-FR" dirty="0"/>
          </a:p>
        </p:txBody>
      </p:sp>
      <p:pic>
        <p:nvPicPr>
          <p:cNvPr id="4" name="Image 3"/>
          <p:cNvPicPr>
            <a:picLocks noChangeAspect="1"/>
          </p:cNvPicPr>
          <p:nvPr/>
        </p:nvPicPr>
        <p:blipFill>
          <a:blip r:embed="rId2"/>
          <a:stretch>
            <a:fillRect/>
          </a:stretch>
        </p:blipFill>
        <p:spPr>
          <a:xfrm>
            <a:off x="2256312" y="1460665"/>
            <a:ext cx="7707085" cy="4127332"/>
          </a:xfrm>
          <a:prstGeom prst="rect">
            <a:avLst/>
          </a:prstGeom>
        </p:spPr>
      </p:pic>
      <p:sp>
        <p:nvSpPr>
          <p:cNvPr id="3" name="Sous-titre 2"/>
          <p:cNvSpPr>
            <a:spLocks noGrp="1"/>
          </p:cNvSpPr>
          <p:nvPr>
            <p:ph type="subTitle" idx="1"/>
          </p:nvPr>
        </p:nvSpPr>
        <p:spPr/>
        <p:txBody>
          <a:bodyPr>
            <a:normAutofit fontScale="92500" lnSpcReduction="10000"/>
          </a:bodyPr>
          <a:lstStyle/>
          <a:p>
            <a:r>
              <a:rPr lang="fr-FR" sz="4000" dirty="0" smtClean="0">
                <a:solidFill>
                  <a:srgbClr val="FF0000"/>
                </a:solidFill>
              </a:rPr>
              <a:t>RENOUVELER</a:t>
            </a:r>
          </a:p>
          <a:p>
            <a:r>
              <a:rPr lang="fr-FR" sz="4000" dirty="0" smtClean="0">
                <a:solidFill>
                  <a:srgbClr val="FF0000"/>
                </a:solidFill>
              </a:rPr>
              <a:t>LA LECTURE ANALYTIQUE</a:t>
            </a:r>
          </a:p>
        </p:txBody>
      </p:sp>
      <p:sp>
        <p:nvSpPr>
          <p:cNvPr id="5" name="ZoneTexte 4"/>
          <p:cNvSpPr txBox="1"/>
          <p:nvPr/>
        </p:nvSpPr>
        <p:spPr>
          <a:xfrm>
            <a:off x="3896139" y="5777948"/>
            <a:ext cx="6079998" cy="369332"/>
          </a:xfrm>
          <a:prstGeom prst="rect">
            <a:avLst/>
          </a:prstGeom>
          <a:noFill/>
        </p:spPr>
        <p:txBody>
          <a:bodyPr wrap="none" rtlCol="0">
            <a:spAutoFit/>
          </a:bodyPr>
          <a:lstStyle/>
          <a:p>
            <a:r>
              <a:rPr lang="fr-FR" dirty="0" smtClean="0"/>
              <a:t>Présentation de Magalie Guillaume, Didactique du français, ESPE</a:t>
            </a:r>
            <a:endParaRPr lang="fr-FR" dirty="0"/>
          </a:p>
        </p:txBody>
      </p:sp>
    </p:spTree>
    <p:extLst>
      <p:ext uri="{BB962C8B-B14F-4D97-AF65-F5344CB8AC3E}">
        <p14:creationId xmlns:p14="http://schemas.microsoft.com/office/powerpoint/2010/main" val="16607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421904" cy="739092"/>
          </a:xfrm>
        </p:spPr>
        <p:txBody>
          <a:bodyPr>
            <a:normAutofit fontScale="90000"/>
          </a:bodyPr>
          <a:lstStyle/>
          <a:p>
            <a:r>
              <a:rPr lang="fr-FR" b="1" dirty="0" smtClean="0"/>
              <a:t>AU COLLEGE/ AU LYCEE</a:t>
            </a:r>
            <a:endParaRPr lang="fr-FR" b="1"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385965252"/>
              </p:ext>
            </p:extLst>
          </p:nvPr>
        </p:nvGraphicFramePr>
        <p:xfrm>
          <a:off x="1506071" y="2393576"/>
          <a:ext cx="9708776" cy="3630707"/>
        </p:xfrm>
        <a:graphic>
          <a:graphicData uri="http://schemas.openxmlformats.org/drawingml/2006/table">
            <a:tbl>
              <a:tblPr firstRow="1" firstCol="1" bandRow="1"/>
              <a:tblGrid>
                <a:gridCol w="4854388"/>
                <a:gridCol w="4854388"/>
              </a:tblGrid>
              <a:tr h="403412">
                <a:tc>
                  <a:txBody>
                    <a:bodyPr/>
                    <a:lstStyle/>
                    <a:p>
                      <a:pPr algn="ctr">
                        <a:spcAft>
                          <a:spcPts val="0"/>
                        </a:spcAft>
                      </a:pPr>
                      <a:r>
                        <a:rPr lang="fr-FR" sz="2000" b="1" dirty="0">
                          <a:effectLst/>
                          <a:latin typeface="Cambria" charset="0"/>
                          <a:ea typeface="ＭＳ 明朝" charset="-128"/>
                          <a:cs typeface="Times New Roman" charset="0"/>
                        </a:rPr>
                        <a:t>Collège</a:t>
                      </a:r>
                      <a:endParaRPr lang="fr-FR" sz="2000" dirty="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fr-FR" sz="2000" b="1" dirty="0">
                          <a:effectLst/>
                          <a:latin typeface="Cambria" charset="0"/>
                          <a:ea typeface="ＭＳ 明朝" charset="-128"/>
                          <a:cs typeface="Times New Roman" charset="0"/>
                        </a:rPr>
                        <a:t>Lycée</a:t>
                      </a:r>
                      <a:endParaRPr lang="fr-FR" sz="2000" dirty="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806824">
                <a:tc>
                  <a:txBody>
                    <a:bodyPr/>
                    <a:lstStyle/>
                    <a:p>
                      <a:pPr algn="ctr">
                        <a:spcAft>
                          <a:spcPts val="0"/>
                        </a:spcAft>
                      </a:pPr>
                      <a:r>
                        <a:rPr lang="fr-FR" sz="2000" dirty="0" smtClean="0">
                          <a:effectLst/>
                          <a:latin typeface="Cambria" charset="0"/>
                          <a:ea typeface="ＭＳ 明朝" charset="-128"/>
                          <a:cs typeface="Times New Roman" charset="0"/>
                        </a:rPr>
                        <a:t>Elle éclaire </a:t>
                      </a:r>
                      <a:r>
                        <a:rPr lang="fr-FR" sz="2000" dirty="0">
                          <a:effectLst/>
                          <a:latin typeface="Cambria" charset="0"/>
                          <a:ea typeface="ＭＳ 明朝" charset="-128"/>
                          <a:cs typeface="Times New Roman" charset="0"/>
                        </a:rPr>
                        <a:t>le </a:t>
                      </a:r>
                      <a:r>
                        <a:rPr lang="fr-FR" sz="2000" dirty="0">
                          <a:effectLst/>
                          <a:highlight>
                            <a:srgbClr val="FFFF00"/>
                          </a:highlight>
                          <a:latin typeface="Cambria" charset="0"/>
                          <a:ea typeface="ＭＳ 明朝" charset="-128"/>
                          <a:cs typeface="Times New Roman" charset="0"/>
                        </a:rPr>
                        <a:t>sens</a:t>
                      </a:r>
                      <a:r>
                        <a:rPr lang="fr-FR" sz="2000" dirty="0">
                          <a:effectLst/>
                          <a:latin typeface="Cambria" charset="0"/>
                          <a:ea typeface="ＭＳ 明朝" charset="-128"/>
                          <a:cs typeface="Times New Roman" charset="0"/>
                        </a:rPr>
                        <a:t> du </a:t>
                      </a:r>
                      <a:r>
                        <a:rPr lang="fr-FR" sz="2000" dirty="0" smtClean="0">
                          <a:effectLst/>
                          <a:latin typeface="Cambria" charset="0"/>
                          <a:ea typeface="ＭＳ 明朝" charset="-128"/>
                          <a:cs typeface="Times New Roman" charset="0"/>
                        </a:rPr>
                        <a:t>texte.</a:t>
                      </a:r>
                      <a:endParaRPr lang="fr-FR" sz="2000" dirty="0">
                        <a:effectLst/>
                        <a:latin typeface="Cambria" charset="0"/>
                        <a:ea typeface="ＭＳ 明朝" charset="-128"/>
                        <a:cs typeface="Times New Roman" charset="0"/>
                      </a:endParaRPr>
                    </a:p>
                    <a:p>
                      <a:pPr algn="ctr">
                        <a:spcAft>
                          <a:spcPts val="0"/>
                        </a:spcAft>
                      </a:pPr>
                      <a:r>
                        <a:rPr lang="fr-FR" sz="2000" dirty="0">
                          <a:effectLst/>
                          <a:latin typeface="Cambria" charset="0"/>
                          <a:ea typeface="ＭＳ 明朝" charset="-128"/>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000" dirty="0" smtClean="0">
                          <a:effectLst/>
                          <a:latin typeface="Cambria" charset="0"/>
                          <a:ea typeface="ＭＳ 明朝" charset="-128"/>
                          <a:cs typeface="Times New Roman" charset="0"/>
                        </a:rPr>
                        <a:t>Elle</a:t>
                      </a:r>
                      <a:r>
                        <a:rPr lang="fr-FR" sz="2000" baseline="0" dirty="0" smtClean="0">
                          <a:effectLst/>
                          <a:latin typeface="Cambria" charset="0"/>
                          <a:ea typeface="ＭＳ 明朝" charset="-128"/>
                          <a:cs typeface="Times New Roman" charset="0"/>
                        </a:rPr>
                        <a:t> p</a:t>
                      </a:r>
                      <a:r>
                        <a:rPr lang="fr-FR" sz="2000" dirty="0" smtClean="0">
                          <a:effectLst/>
                          <a:latin typeface="Cambria" charset="0"/>
                          <a:ea typeface="ＭＳ 明朝" charset="-128"/>
                          <a:cs typeface="Times New Roman" charset="0"/>
                        </a:rPr>
                        <a:t>récise </a:t>
                      </a:r>
                      <a:r>
                        <a:rPr lang="fr-FR" sz="2000" dirty="0">
                          <a:effectLst/>
                          <a:latin typeface="Cambria" charset="0"/>
                          <a:ea typeface="ＭＳ 明朝" charset="-128"/>
                          <a:cs typeface="Times New Roman" charset="0"/>
                        </a:rPr>
                        <a:t>la « </a:t>
                      </a:r>
                      <a:r>
                        <a:rPr lang="fr-FR" sz="2000" dirty="0">
                          <a:effectLst/>
                          <a:highlight>
                            <a:srgbClr val="FFFF00"/>
                          </a:highlight>
                          <a:latin typeface="Cambria" charset="0"/>
                          <a:ea typeface="ＭＳ 明朝" charset="-128"/>
                          <a:cs typeface="Times New Roman" charset="0"/>
                        </a:rPr>
                        <a:t>signification</a:t>
                      </a:r>
                      <a:r>
                        <a:rPr lang="fr-FR" sz="2000" dirty="0">
                          <a:effectLst/>
                          <a:latin typeface="Cambria" charset="0"/>
                          <a:ea typeface="ＭＳ 明朝" charset="-128"/>
                          <a:cs typeface="Times New Roman" charset="0"/>
                        </a:rPr>
                        <a:t> d‘un texte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06824">
                <a:tc>
                  <a:txBody>
                    <a:bodyPr/>
                    <a:lstStyle/>
                    <a:p>
                      <a:pPr algn="ctr">
                        <a:spcAft>
                          <a:spcPts val="0"/>
                        </a:spcAft>
                      </a:pPr>
                      <a:r>
                        <a:rPr lang="fr-FR" sz="2000" dirty="0" smtClean="0">
                          <a:effectLst/>
                          <a:latin typeface="Cambria" charset="0"/>
                          <a:ea typeface="ＭＳ 明朝" charset="-128"/>
                          <a:cs typeface="Times New Roman" charset="0"/>
                        </a:rPr>
                        <a:t>Elle</a:t>
                      </a:r>
                      <a:r>
                        <a:rPr lang="fr-FR" sz="2000" baseline="0" dirty="0" smtClean="0">
                          <a:effectLst/>
                          <a:latin typeface="Cambria" charset="0"/>
                          <a:ea typeface="ＭＳ 明朝" charset="-128"/>
                          <a:cs typeface="Times New Roman" charset="0"/>
                        </a:rPr>
                        <a:t> permet de </a:t>
                      </a:r>
                      <a:r>
                        <a:rPr lang="fr-FR" sz="2000" dirty="0" smtClean="0">
                          <a:effectLst/>
                          <a:latin typeface="Cambria" charset="0"/>
                          <a:ea typeface="ＭＳ 明朝" charset="-128"/>
                          <a:cs typeface="Times New Roman" charset="0"/>
                        </a:rPr>
                        <a:t>«</a:t>
                      </a:r>
                      <a:r>
                        <a:rPr lang="fr-FR" sz="2000" dirty="0">
                          <a:effectLst/>
                          <a:latin typeface="Cambria" charset="0"/>
                          <a:ea typeface="ＭＳ 明朝" charset="-128"/>
                          <a:cs typeface="Times New Roman" charset="0"/>
                        </a:rPr>
                        <a:t> construire chez l’élève des compétences d’analyse et d’</a:t>
                      </a:r>
                      <a:r>
                        <a:rPr lang="fr-FR" sz="2000" dirty="0">
                          <a:effectLst/>
                          <a:highlight>
                            <a:srgbClr val="FFFF00"/>
                          </a:highlight>
                          <a:latin typeface="Cambria" charset="0"/>
                          <a:ea typeface="ＭＳ 明朝" charset="-128"/>
                          <a:cs typeface="Times New Roman" charset="0"/>
                        </a:rPr>
                        <a:t>interprétation</a:t>
                      </a:r>
                      <a:r>
                        <a:rPr lang="fr-FR" sz="2000" dirty="0">
                          <a:effectLst/>
                          <a:latin typeface="Cambria" charset="0"/>
                          <a:ea typeface="ＭＳ 明朝" charset="-128"/>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000" dirty="0">
                          <a:effectLst/>
                          <a:latin typeface="Cambria" charset="0"/>
                          <a:ea typeface="ＭＳ 明朝" charset="-128"/>
                          <a:cs typeface="Times New Roman" charset="0"/>
                        </a:rPr>
                        <a:t>Elle consiste en un travail d’interprétation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3647">
                <a:tc>
                  <a:txBody>
                    <a:bodyPr/>
                    <a:lstStyle/>
                    <a:p>
                      <a:pPr algn="ctr">
                        <a:spcAft>
                          <a:spcPts val="0"/>
                        </a:spcAft>
                      </a:pPr>
                      <a:r>
                        <a:rPr lang="fr-FR" sz="2000">
                          <a:effectLst/>
                          <a:latin typeface="Cambria" charset="0"/>
                          <a:ea typeface="ＭＳ 明朝" charset="-128"/>
                          <a:cs typeface="Times New Roman" charset="0"/>
                        </a:rPr>
                        <a:t>«  Elle permet de </a:t>
                      </a:r>
                      <a:r>
                        <a:rPr lang="fr-FR" sz="2000">
                          <a:effectLst/>
                          <a:highlight>
                            <a:srgbClr val="FFFF00"/>
                          </a:highlight>
                          <a:latin typeface="Cambria" charset="0"/>
                          <a:ea typeface="ＭＳ 明朝" charset="-128"/>
                          <a:cs typeface="Times New Roman" charset="0"/>
                        </a:rPr>
                        <a:t>s’appuyer sur une approche intuitive, sur les réactions spontanées de la classe</a:t>
                      </a:r>
                      <a:r>
                        <a:rPr lang="fr-FR" sz="2000">
                          <a:effectLst/>
                          <a:latin typeface="Cambria" charset="0"/>
                          <a:ea typeface="ＭＳ 明朝" charset="-128"/>
                          <a:cs typeface="Times New Roman" charset="0"/>
                        </a:rPr>
                        <a:t> pour aller vers une interprétation raisonnée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000" dirty="0">
                          <a:effectLst/>
                          <a:latin typeface="Cambria" charset="0"/>
                          <a:ea typeface="ＭＳ 明朝" charset="-128"/>
                          <a:cs typeface="Times New Roman" charset="0"/>
                        </a:rPr>
                        <a:t>Que le professeur conduit avec les élèves à </a:t>
                      </a:r>
                      <a:r>
                        <a:rPr lang="fr-FR" sz="2000" dirty="0">
                          <a:effectLst/>
                          <a:highlight>
                            <a:srgbClr val="FFFF00"/>
                          </a:highlight>
                          <a:latin typeface="Cambria" charset="0"/>
                          <a:ea typeface="ＭＳ 明朝" charset="-128"/>
                          <a:cs typeface="Times New Roman" charset="0"/>
                        </a:rPr>
                        <a:t>partir de leurs réactions et de leurs propositions.</a:t>
                      </a:r>
                      <a:endParaRPr lang="fr-FR" sz="2000" dirty="0">
                        <a:effectLst/>
                        <a:latin typeface="Cambria" charset="0"/>
                        <a:ea typeface="ＭＳ 明朝" charset="-128"/>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65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b. Les malentendus</a:t>
            </a:r>
            <a:endParaRPr lang="fr-FR" b="1" dirty="0"/>
          </a:p>
        </p:txBody>
      </p:sp>
      <p:sp>
        <p:nvSpPr>
          <p:cNvPr id="3" name="Espace réservé du contenu 2"/>
          <p:cNvSpPr>
            <a:spLocks noGrp="1"/>
          </p:cNvSpPr>
          <p:nvPr>
            <p:ph idx="1"/>
          </p:nvPr>
        </p:nvSpPr>
        <p:spPr>
          <a:xfrm>
            <a:off x="847165" y="1976718"/>
            <a:ext cx="10049432" cy="3899150"/>
          </a:xfrm>
        </p:spPr>
        <p:txBody>
          <a:bodyPr>
            <a:normAutofit fontScale="70000" lnSpcReduction="20000"/>
          </a:bodyPr>
          <a:lstStyle/>
          <a:p>
            <a:r>
              <a:rPr lang="fr-FR" sz="5100" b="1" u="sng" dirty="0" smtClean="0"/>
              <a:t>Qui fait la lecture analytique?</a:t>
            </a:r>
          </a:p>
          <a:p>
            <a:pPr algn="just"/>
            <a:r>
              <a:rPr lang="fr-FR" sz="3900" dirty="0" smtClean="0"/>
              <a:t>En l’état, c’est souvent </a:t>
            </a:r>
            <a:r>
              <a:rPr lang="fr-FR" sz="3900" dirty="0"/>
              <a:t>le professeur. </a:t>
            </a:r>
            <a:endParaRPr lang="fr-FR" sz="3900" dirty="0" smtClean="0"/>
          </a:p>
          <a:p>
            <a:pPr algn="just"/>
            <a:r>
              <a:rPr lang="fr-FR" sz="3900" dirty="0" smtClean="0"/>
              <a:t>Presque </a:t>
            </a:r>
            <a:r>
              <a:rPr lang="fr-FR" sz="3900" dirty="0"/>
              <a:t>toujours </a:t>
            </a:r>
            <a:r>
              <a:rPr lang="fr-FR" sz="3900" dirty="0" smtClean="0"/>
              <a:t>sous la forme du </a:t>
            </a:r>
            <a:r>
              <a:rPr lang="fr-FR" sz="3900" dirty="0"/>
              <a:t>ping-pong pédagogique : </a:t>
            </a:r>
            <a:r>
              <a:rPr lang="fr-FR" sz="3900" dirty="0" smtClean="0"/>
              <a:t>la lecture analytique est déjà </a:t>
            </a:r>
            <a:r>
              <a:rPr lang="fr-FR" sz="3900" dirty="0"/>
              <a:t>construite en amont, de façon très rigoureuse. </a:t>
            </a:r>
            <a:r>
              <a:rPr lang="fr-FR" sz="3900" dirty="0" smtClean="0"/>
              <a:t>Le </a:t>
            </a:r>
            <a:r>
              <a:rPr lang="fr-FR" sz="3900" dirty="0"/>
              <a:t>questionnement </a:t>
            </a:r>
            <a:r>
              <a:rPr lang="fr-FR" sz="3900" dirty="0" smtClean="0"/>
              <a:t>n’est pas </a:t>
            </a:r>
            <a:r>
              <a:rPr lang="fr-FR" sz="3900" dirty="0"/>
              <a:t>construit à partir du texte mais à partir de notre interprétation du texte. Souvent </a:t>
            </a:r>
            <a:r>
              <a:rPr lang="fr-FR" sz="3900" dirty="0" smtClean="0"/>
              <a:t>le questionnement est un </a:t>
            </a:r>
            <a:r>
              <a:rPr lang="fr-FR" sz="3900" dirty="0"/>
              <a:t>peu fermé.  </a:t>
            </a:r>
            <a:r>
              <a:rPr lang="fr-FR" sz="3900" dirty="0" smtClean="0"/>
              <a:t>La dynamique repose essentiellement sur les </a:t>
            </a:r>
            <a:r>
              <a:rPr lang="fr-FR" sz="3900" dirty="0"/>
              <a:t>réponses aux questions que le professeur pose.</a:t>
            </a:r>
          </a:p>
          <a:p>
            <a:r>
              <a:rPr lang="fr-FR" sz="2800" dirty="0"/>
              <a:t> </a:t>
            </a:r>
          </a:p>
          <a:p>
            <a:endParaRPr lang="fr-FR" sz="2800" b="1" u="sng" dirty="0"/>
          </a:p>
        </p:txBody>
      </p:sp>
    </p:spTree>
    <p:extLst>
      <p:ext uri="{BB962C8B-B14F-4D97-AF65-F5344CB8AC3E}">
        <p14:creationId xmlns:p14="http://schemas.microsoft.com/office/powerpoint/2010/main" val="107785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pédagogie des trois verbes</a:t>
            </a:r>
            <a:endParaRPr lang="fr-FR" b="1" dirty="0"/>
          </a:p>
        </p:txBody>
      </p:sp>
      <p:sp>
        <p:nvSpPr>
          <p:cNvPr id="3" name="Espace réservé du contenu 2"/>
          <p:cNvSpPr>
            <a:spLocks noGrp="1"/>
          </p:cNvSpPr>
          <p:nvPr>
            <p:ph idx="1"/>
          </p:nvPr>
        </p:nvSpPr>
        <p:spPr/>
        <p:txBody>
          <a:bodyPr/>
          <a:lstStyle/>
          <a:p>
            <a:pPr algn="just"/>
            <a:endParaRPr lang="fr-FR" dirty="0" smtClean="0"/>
          </a:p>
          <a:p>
            <a:pPr algn="ctr"/>
            <a:r>
              <a:rPr lang="fr-FR" sz="4000" dirty="0" smtClean="0"/>
              <a:t>Transformer le «</a:t>
            </a:r>
            <a:r>
              <a:rPr lang="fr-FR" sz="4000" dirty="0"/>
              <a:t> faire devant » </a:t>
            </a:r>
            <a:r>
              <a:rPr lang="fr-FR" sz="4000" dirty="0" smtClean="0"/>
              <a:t>en un </a:t>
            </a:r>
            <a:r>
              <a:rPr lang="fr-FR" sz="4000" b="1" dirty="0" smtClean="0"/>
              <a:t>«</a:t>
            </a:r>
            <a:r>
              <a:rPr lang="fr-FR" sz="4000" b="1" dirty="0"/>
              <a:t> faire avec » ou mieux un « faire faire </a:t>
            </a:r>
            <a:r>
              <a:rPr lang="fr-FR" sz="4000" b="1" dirty="0" smtClean="0"/>
              <a:t>».</a:t>
            </a:r>
            <a:endParaRPr lang="fr-FR" sz="4000" dirty="0"/>
          </a:p>
          <a:p>
            <a:endParaRPr lang="fr-FR" dirty="0"/>
          </a:p>
        </p:txBody>
      </p:sp>
    </p:spTree>
    <p:extLst>
      <p:ext uri="{BB962C8B-B14F-4D97-AF65-F5344CB8AC3E}">
        <p14:creationId xmlns:p14="http://schemas.microsoft.com/office/powerpoint/2010/main" val="201478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 lecture analytique vaut-elle comme produit fin ou comme processus?</a:t>
            </a:r>
            <a:endParaRPr lang="fr-FR" b="1" dirty="0"/>
          </a:p>
        </p:txBody>
      </p:sp>
      <p:sp>
        <p:nvSpPr>
          <p:cNvPr id="3" name="Espace réservé du contenu 2"/>
          <p:cNvSpPr>
            <a:spLocks noGrp="1"/>
          </p:cNvSpPr>
          <p:nvPr>
            <p:ph idx="1"/>
          </p:nvPr>
        </p:nvSpPr>
        <p:spPr/>
        <p:txBody>
          <a:bodyPr>
            <a:normAutofit fontScale="85000" lnSpcReduction="20000"/>
          </a:bodyPr>
          <a:lstStyle/>
          <a:p>
            <a:pPr algn="just"/>
            <a:r>
              <a:rPr lang="fr-FR" sz="4000" dirty="0" smtClean="0"/>
              <a:t>Elle est rarement une </a:t>
            </a:r>
            <a:r>
              <a:rPr lang="fr-FR" sz="4000" dirty="0"/>
              <a:t>démarche </a:t>
            </a:r>
            <a:r>
              <a:rPr lang="fr-FR" sz="4000" dirty="0" smtClean="0"/>
              <a:t>intellectuelle: elle devient souvent 25 </a:t>
            </a:r>
            <a:r>
              <a:rPr lang="fr-FR" sz="4000" dirty="0"/>
              <a:t>textes que les élèves apprennent par cœur. L’objectif ne peut pas être celui-là. Il faut nourrir intellectuellement nos élèves. </a:t>
            </a:r>
          </a:p>
          <a:p>
            <a:pPr algn="just"/>
            <a:r>
              <a:rPr lang="fr-FR" sz="4000" dirty="0"/>
              <a:t>La lecture analytique est un processus, une aptitude face à n’importe quel texte de voir quelques aspects du texte en vue d’une analyse plus pointue.</a:t>
            </a:r>
          </a:p>
          <a:p>
            <a:endParaRPr lang="fr-FR" dirty="0"/>
          </a:p>
        </p:txBody>
      </p:sp>
    </p:spTree>
    <p:extLst>
      <p:ext uri="{BB962C8B-B14F-4D97-AF65-F5344CB8AC3E}">
        <p14:creationId xmlns:p14="http://schemas.microsoft.com/office/powerpoint/2010/main" val="50308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Il faut combiner plusieurs objectifs</a:t>
            </a:r>
            <a:r>
              <a:rPr lang="fr-FR" dirty="0" smtClean="0"/>
              <a:t>:</a:t>
            </a:r>
            <a:endParaRPr lang="fr-FR" dirty="0"/>
          </a:p>
        </p:txBody>
      </p:sp>
      <p:sp>
        <p:nvSpPr>
          <p:cNvPr id="3" name="Espace réservé du contenu 2"/>
          <p:cNvSpPr>
            <a:spLocks noGrp="1"/>
          </p:cNvSpPr>
          <p:nvPr>
            <p:ph idx="1"/>
          </p:nvPr>
        </p:nvSpPr>
        <p:spPr>
          <a:xfrm>
            <a:off x="1452281" y="2528047"/>
            <a:ext cx="9444315" cy="3347821"/>
          </a:xfrm>
        </p:spPr>
        <p:txBody>
          <a:bodyPr>
            <a:normAutofit fontScale="92500" lnSpcReduction="20000"/>
          </a:bodyPr>
          <a:lstStyle/>
          <a:p>
            <a:r>
              <a:rPr lang="fr-FR" sz="4300" b="1" dirty="0" smtClean="0">
                <a:sym typeface="Wingdings" charset="2"/>
              </a:rPr>
              <a:t></a:t>
            </a:r>
            <a:r>
              <a:rPr lang="fr-FR" sz="4300" b="1" dirty="0" smtClean="0"/>
              <a:t> </a:t>
            </a:r>
            <a:r>
              <a:rPr lang="fr-FR" sz="4300" b="1" dirty="0"/>
              <a:t>m</a:t>
            </a:r>
            <a:r>
              <a:rPr lang="fr-FR" sz="4000" b="1" dirty="0"/>
              <a:t>ettre en lumière la beauté et la subtilité d’un texte </a:t>
            </a:r>
            <a:endParaRPr lang="fr-FR" sz="4000" dirty="0"/>
          </a:p>
          <a:p>
            <a:r>
              <a:rPr lang="fr-FR" sz="4000" b="1" dirty="0">
                <a:sym typeface="Wingdings" charset="2"/>
              </a:rPr>
              <a:t></a:t>
            </a:r>
            <a:r>
              <a:rPr lang="fr-FR" sz="4000" b="1" dirty="0"/>
              <a:t> savoir lire un texte en étant capable de mobiliser des outils d’analyse </a:t>
            </a:r>
            <a:endParaRPr lang="fr-FR" sz="4000" dirty="0"/>
          </a:p>
          <a:p>
            <a:r>
              <a:rPr lang="fr-FR" sz="4000" b="1" dirty="0">
                <a:sym typeface="Wingdings" charset="2"/>
              </a:rPr>
              <a:t></a:t>
            </a:r>
            <a:r>
              <a:rPr lang="fr-FR" sz="4000" b="1" dirty="0"/>
              <a:t> </a:t>
            </a:r>
            <a:r>
              <a:rPr lang="fr-FR" sz="4000" b="1" dirty="0" smtClean="0"/>
              <a:t>s’interroger </a:t>
            </a:r>
            <a:r>
              <a:rPr lang="fr-FR" sz="4000" b="1" dirty="0"/>
              <a:t>sur ce que le texte dit/me dit ?</a:t>
            </a:r>
            <a:endParaRPr lang="fr-FR" sz="4000" dirty="0"/>
          </a:p>
          <a:p>
            <a:endParaRPr lang="fr-FR" sz="4000" dirty="0"/>
          </a:p>
          <a:p>
            <a:endParaRPr lang="fr-FR" dirty="0"/>
          </a:p>
        </p:txBody>
      </p:sp>
    </p:spTree>
    <p:extLst>
      <p:ext uri="{BB962C8B-B14F-4D97-AF65-F5344CB8AC3E}">
        <p14:creationId xmlns:p14="http://schemas.microsoft.com/office/powerpoint/2010/main" val="37099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2354" y="941294"/>
            <a:ext cx="10797988" cy="4948517"/>
          </a:xfrm>
        </p:spPr>
        <p:txBody>
          <a:bodyPr>
            <a:normAutofit fontScale="25000" lnSpcReduction="20000"/>
          </a:bodyPr>
          <a:lstStyle/>
          <a:p>
            <a:pPr algn="just"/>
            <a:endParaRPr lang="fr-FR" sz="5700" dirty="0" smtClean="0"/>
          </a:p>
          <a:p>
            <a:pPr algn="just"/>
            <a:r>
              <a:rPr lang="fr-FR" sz="12800" dirty="0" smtClean="0"/>
              <a:t>La réforme </a:t>
            </a:r>
            <a:r>
              <a:rPr lang="fr-FR" sz="12800" dirty="0"/>
              <a:t>du DNB </a:t>
            </a:r>
            <a:r>
              <a:rPr lang="fr-FR" sz="12800" dirty="0" smtClean="0"/>
              <a:t> est plus </a:t>
            </a:r>
            <a:r>
              <a:rPr lang="fr-FR" sz="12800" dirty="0"/>
              <a:t>proche de </a:t>
            </a:r>
            <a:r>
              <a:rPr lang="fr-FR" sz="12800" b="1" u="sng" dirty="0"/>
              <a:t>la démarche de la lecture analytique</a:t>
            </a:r>
            <a:r>
              <a:rPr lang="fr-FR" sz="12800" dirty="0"/>
              <a:t>. </a:t>
            </a:r>
            <a:r>
              <a:rPr lang="fr-FR" sz="12800" dirty="0" smtClean="0"/>
              <a:t>Mais il </a:t>
            </a:r>
            <a:r>
              <a:rPr lang="fr-FR" sz="12800" dirty="0"/>
              <a:t>est aussi indispensable de passer par la compréhension littérale. Il faut faire confiance aux élèves et se faire confiance</a:t>
            </a:r>
            <a:r>
              <a:rPr lang="fr-FR" sz="12800" dirty="0" smtClean="0"/>
              <a:t>. </a:t>
            </a:r>
          </a:p>
          <a:p>
            <a:pPr algn="just"/>
            <a:r>
              <a:rPr lang="fr-FR" sz="12800" dirty="0" smtClean="0"/>
              <a:t>Les </a:t>
            </a:r>
            <a:r>
              <a:rPr lang="fr-FR" sz="12800" dirty="0"/>
              <a:t>synthèses faites sur un texte doivent être élaborées avec les élèves. </a:t>
            </a:r>
            <a:endParaRPr lang="fr-FR" sz="12800" dirty="0" smtClean="0"/>
          </a:p>
          <a:p>
            <a:pPr algn="just"/>
            <a:r>
              <a:rPr lang="fr-FR" sz="12800" dirty="0" smtClean="0"/>
              <a:t>Il faut aussi faire </a:t>
            </a:r>
            <a:r>
              <a:rPr lang="fr-FR" sz="12800" dirty="0"/>
              <a:t>des échos avec d’autres textes, supports : intertextualité, échos histoire des arts, échos cinématographiques.</a:t>
            </a:r>
          </a:p>
          <a:p>
            <a:pPr algn="just"/>
            <a:r>
              <a:rPr lang="fr-FR" sz="12800" dirty="0" smtClean="0">
                <a:sym typeface="Wingdings" charset="2"/>
              </a:rPr>
              <a:t> Ne pas hésiter à</a:t>
            </a:r>
            <a:r>
              <a:rPr lang="fr-FR" sz="12800" dirty="0" smtClean="0"/>
              <a:t> </a:t>
            </a:r>
            <a:r>
              <a:rPr lang="fr-FR" sz="12800" dirty="0"/>
              <a:t>d</a:t>
            </a:r>
            <a:r>
              <a:rPr lang="fr-FR" sz="12800" dirty="0" smtClean="0"/>
              <a:t>iffuser </a:t>
            </a:r>
            <a:r>
              <a:rPr lang="fr-FR" sz="12800" dirty="0"/>
              <a:t>des travaux d’élèves pour travailler la synthèse.</a:t>
            </a:r>
          </a:p>
          <a:p>
            <a:pPr algn="just"/>
            <a:endParaRPr lang="fr-FR" sz="5700" dirty="0"/>
          </a:p>
          <a:p>
            <a:endParaRPr lang="fr-FR" dirty="0"/>
          </a:p>
        </p:txBody>
      </p:sp>
    </p:spTree>
    <p:extLst>
      <p:ext uri="{BB962C8B-B14F-4D97-AF65-F5344CB8AC3E}">
        <p14:creationId xmlns:p14="http://schemas.microsoft.com/office/powerpoint/2010/main" val="196668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smtClean="0"/>
              <a:t>L’explication de texte, un exercice à revivifier</a:t>
            </a:r>
            <a:r>
              <a:rPr lang="fr-FR" dirty="0" smtClean="0"/>
              <a:t>, Patrick </a:t>
            </a:r>
            <a:r>
              <a:rPr lang="fr-FR" dirty="0" err="1" smtClean="0"/>
              <a:t>Laudet</a:t>
            </a:r>
            <a:r>
              <a:rPr lang="fr-FR" dirty="0" smtClean="0"/>
              <a:t>, site </a:t>
            </a:r>
            <a:r>
              <a:rPr lang="fr-FR" dirty="0" err="1" smtClean="0"/>
              <a:t>éduscol</a:t>
            </a:r>
            <a:endParaRPr lang="fr-FR" dirty="0"/>
          </a:p>
        </p:txBody>
      </p:sp>
      <p:sp>
        <p:nvSpPr>
          <p:cNvPr id="3" name="Espace réservé du contenu 2"/>
          <p:cNvSpPr>
            <a:spLocks noGrp="1"/>
          </p:cNvSpPr>
          <p:nvPr>
            <p:ph idx="1"/>
          </p:nvPr>
        </p:nvSpPr>
        <p:spPr>
          <a:xfrm>
            <a:off x="1295401" y="2285999"/>
            <a:ext cx="9601195" cy="3589869"/>
          </a:xfrm>
        </p:spPr>
        <p:txBody>
          <a:bodyPr>
            <a:normAutofit fontScale="25000" lnSpcReduction="20000"/>
          </a:bodyPr>
          <a:lstStyle/>
          <a:p>
            <a:endParaRPr lang="fr-FR" dirty="0" smtClean="0">
              <a:sym typeface="Wingdings" charset="2"/>
            </a:endParaRPr>
          </a:p>
          <a:p>
            <a:pPr algn="just"/>
            <a:r>
              <a:rPr lang="fr-FR" sz="9600" dirty="0" smtClean="0">
                <a:sym typeface="Wingdings" charset="2"/>
              </a:rPr>
              <a:t></a:t>
            </a:r>
            <a:r>
              <a:rPr lang="fr-FR" sz="9600" dirty="0" smtClean="0"/>
              <a:t> </a:t>
            </a:r>
            <a:r>
              <a:rPr lang="fr-FR" sz="9600" b="1" dirty="0"/>
              <a:t>ne pas prétendre à l’exhaustivité </a:t>
            </a:r>
            <a:r>
              <a:rPr lang="fr-FR" sz="9600" dirty="0"/>
              <a:t>: « inciser » plutôt que « disséquer ». Seuls les cadavres sont disséqués. Et la littérature n’est pas morte. Il ne faut pas tout dire sur un texte mais il faut choisir une entrée pertinente. Ne pas être contre-productif en voulant tout dire. Montrer que les intuitions s’appuient sur quelque chose. Chercher à leur montrer que la vraie richesse d’un texte est que ce que nous ressentons face à lui et que c’est lié aux choix d’écriture</a:t>
            </a:r>
            <a:r>
              <a:rPr lang="fr-FR" sz="9600" dirty="0" smtClean="0"/>
              <a:t>.</a:t>
            </a:r>
            <a:r>
              <a:rPr lang="fr-FR" sz="9600" dirty="0"/>
              <a:t> </a:t>
            </a:r>
            <a:endParaRPr lang="fr-FR" sz="9600" dirty="0">
              <a:sym typeface="Wingdings" charset="2"/>
            </a:endParaRPr>
          </a:p>
          <a:p>
            <a:pPr algn="just"/>
            <a:r>
              <a:rPr lang="fr-FR" sz="9600" dirty="0" smtClean="0">
                <a:sym typeface="Wingdings" charset="2"/>
              </a:rPr>
              <a:t></a:t>
            </a:r>
            <a:r>
              <a:rPr lang="fr-FR" sz="9600" b="1" dirty="0" smtClean="0"/>
              <a:t> </a:t>
            </a:r>
            <a:r>
              <a:rPr lang="fr-FR" sz="9600" b="1" dirty="0"/>
              <a:t>complémentarité compréhension littérale et compréhension littéraire </a:t>
            </a:r>
            <a:r>
              <a:rPr lang="fr-FR" sz="9600" dirty="0"/>
              <a:t>: ne pas basculer d’un extrême à l’autre. Pas de dérive techniciste ni d’approche effusive</a:t>
            </a:r>
            <a:r>
              <a:rPr lang="fr-FR" sz="9600" dirty="0" smtClean="0"/>
              <a:t>.</a:t>
            </a:r>
            <a:r>
              <a:rPr lang="fr-FR" sz="9600" dirty="0"/>
              <a:t> </a:t>
            </a:r>
          </a:p>
          <a:p>
            <a:endParaRPr lang="fr-FR" dirty="0"/>
          </a:p>
        </p:txBody>
      </p:sp>
    </p:spTree>
    <p:extLst>
      <p:ext uri="{BB962C8B-B14F-4D97-AF65-F5344CB8AC3E}">
        <p14:creationId xmlns:p14="http://schemas.microsoft.com/office/powerpoint/2010/main" val="150866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4024" y="914400"/>
            <a:ext cx="9632573" cy="4961468"/>
          </a:xfrm>
        </p:spPr>
        <p:txBody>
          <a:bodyPr>
            <a:normAutofit fontScale="77500" lnSpcReduction="20000"/>
          </a:bodyPr>
          <a:lstStyle/>
          <a:p>
            <a:pPr algn="just"/>
            <a:endParaRPr lang="fr-FR" dirty="0" smtClean="0">
              <a:sym typeface="Wingdings" charset="2"/>
            </a:endParaRPr>
          </a:p>
          <a:p>
            <a:pPr algn="just"/>
            <a:r>
              <a:rPr lang="fr-FR" dirty="0" smtClean="0">
                <a:sym typeface="Wingdings" charset="2"/>
              </a:rPr>
              <a:t></a:t>
            </a:r>
            <a:r>
              <a:rPr lang="fr-FR" dirty="0" smtClean="0"/>
              <a:t> </a:t>
            </a:r>
            <a:r>
              <a:rPr lang="fr-FR" sz="4300" dirty="0"/>
              <a:t>refuser « </a:t>
            </a:r>
            <a:r>
              <a:rPr lang="fr-FR" sz="4300" b="1" dirty="0"/>
              <a:t>l’absence à soi-même </a:t>
            </a:r>
            <a:r>
              <a:rPr lang="fr-FR" sz="4300" dirty="0"/>
              <a:t>» : attention quand il ne se passe rien. Il faut solliciter le cerveau de nos </a:t>
            </a:r>
            <a:r>
              <a:rPr lang="fr-FR" sz="4300" dirty="0" smtClean="0"/>
              <a:t>élèves. </a:t>
            </a:r>
            <a:r>
              <a:rPr lang="fr-FR" sz="4300" dirty="0"/>
              <a:t>Il faut donner à l’élève </a:t>
            </a:r>
            <a:r>
              <a:rPr lang="fr-FR" sz="4300" dirty="0" smtClean="0"/>
              <a:t>l’occasion: </a:t>
            </a:r>
          </a:p>
          <a:p>
            <a:pPr algn="just"/>
            <a:r>
              <a:rPr lang="fr-FR" sz="4300" i="1" dirty="0" smtClean="0"/>
              <a:t>d’y </a:t>
            </a:r>
            <a:r>
              <a:rPr lang="fr-FR" sz="4300" i="1" dirty="0"/>
              <a:t>mettre l’oreille</a:t>
            </a:r>
            <a:r>
              <a:rPr lang="fr-FR" sz="4300" dirty="0"/>
              <a:t> (entendre le texte lu par l’enseignant), </a:t>
            </a:r>
            <a:endParaRPr lang="fr-FR" sz="4300" dirty="0" smtClean="0"/>
          </a:p>
          <a:p>
            <a:pPr algn="just"/>
            <a:r>
              <a:rPr lang="fr-FR" sz="4300" dirty="0" smtClean="0"/>
              <a:t>d’y </a:t>
            </a:r>
            <a:r>
              <a:rPr lang="fr-FR" sz="4300" i="1" dirty="0"/>
              <a:t>mettre la bouche </a:t>
            </a:r>
            <a:r>
              <a:rPr lang="fr-FR" sz="4300" dirty="0"/>
              <a:t>(que les élèves relisent les passages en appui de leur idée), </a:t>
            </a:r>
            <a:endParaRPr lang="fr-FR" sz="4300" dirty="0" smtClean="0"/>
          </a:p>
          <a:p>
            <a:pPr algn="just"/>
            <a:r>
              <a:rPr lang="fr-FR" sz="4300" i="1" dirty="0" smtClean="0"/>
              <a:t>d’y </a:t>
            </a:r>
            <a:r>
              <a:rPr lang="fr-FR" sz="4300" i="1" dirty="0"/>
              <a:t>mettre la main</a:t>
            </a:r>
            <a:r>
              <a:rPr lang="fr-FR" sz="4300" dirty="0"/>
              <a:t> (sans écriture de la part des élèves, c’est impossible), les élèves doivent </a:t>
            </a:r>
            <a:r>
              <a:rPr lang="fr-FR" sz="4300" i="1" dirty="0"/>
              <a:t>y mettre le cœur</a:t>
            </a:r>
            <a:r>
              <a:rPr lang="fr-FR" sz="4300" dirty="0"/>
              <a:t> (il faut des textes susceptibles de les faire réagir). </a:t>
            </a:r>
            <a:r>
              <a:rPr lang="fr-FR" i="1" dirty="0"/>
              <a:t> </a:t>
            </a:r>
            <a:endParaRPr lang="fr-FR" dirty="0"/>
          </a:p>
        </p:txBody>
      </p:sp>
    </p:spTree>
    <p:extLst>
      <p:ext uri="{BB962C8B-B14F-4D97-AF65-F5344CB8AC3E}">
        <p14:creationId xmlns:p14="http://schemas.microsoft.com/office/powerpoint/2010/main" val="31696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r>
            <a:br>
              <a:rPr lang="fr-FR" b="1" u="sng" dirty="0" smtClean="0"/>
            </a:br>
            <a:r>
              <a:rPr lang="fr-FR" b="1" u="sng" dirty="0" smtClean="0"/>
              <a:t>II</a:t>
            </a:r>
            <a:r>
              <a:rPr lang="fr-FR" b="1" u="sng" dirty="0"/>
              <a:t>. Le sujet lecteur : entrer dans un texte par la subjectivité du </a:t>
            </a:r>
            <a:r>
              <a:rPr lang="fr-FR" b="1" u="sng" dirty="0" smtClean="0"/>
              <a:t>récepteur</a:t>
            </a:r>
            <a:r>
              <a:rPr lang="fr-FR" dirty="0"/>
              <a:t/>
            </a:r>
            <a:br>
              <a:rPr lang="fr-FR" dirty="0"/>
            </a:br>
            <a:endParaRPr lang="fr-FR" dirty="0"/>
          </a:p>
        </p:txBody>
      </p:sp>
      <p:sp>
        <p:nvSpPr>
          <p:cNvPr id="3" name="Espace réservé du contenu 2"/>
          <p:cNvSpPr>
            <a:spLocks noGrp="1"/>
          </p:cNvSpPr>
          <p:nvPr>
            <p:ph idx="1"/>
          </p:nvPr>
        </p:nvSpPr>
        <p:spPr>
          <a:xfrm>
            <a:off x="995082" y="2285999"/>
            <a:ext cx="10461812" cy="3589869"/>
          </a:xfrm>
        </p:spPr>
        <p:txBody>
          <a:bodyPr>
            <a:noAutofit/>
          </a:bodyPr>
          <a:lstStyle/>
          <a:p>
            <a:r>
              <a:rPr lang="fr-FR" sz="2800" dirty="0" smtClean="0"/>
              <a:t>Quelles </a:t>
            </a:r>
            <a:r>
              <a:rPr lang="fr-FR" sz="2800" dirty="0"/>
              <a:t>sont vos premières impressions réactions, émotions, p-</a:t>
            </a:r>
            <a:r>
              <a:rPr lang="fr-FR" sz="2800" dirty="0" err="1"/>
              <a:t>ê</a:t>
            </a:r>
            <a:r>
              <a:rPr lang="fr-FR" sz="2800" dirty="0"/>
              <a:t> difficultés </a:t>
            </a:r>
            <a:r>
              <a:rPr lang="fr-FR" sz="2800" dirty="0" smtClean="0"/>
              <a:t>?</a:t>
            </a:r>
          </a:p>
          <a:p>
            <a:pPr lvl="0"/>
            <a:r>
              <a:rPr lang="fr-FR" sz="2800" dirty="0" smtClean="0"/>
              <a:t>Quelles </a:t>
            </a:r>
            <a:r>
              <a:rPr lang="fr-FR" sz="2800" dirty="0"/>
              <a:t>associations d’idées ce texte suscite-t-il? A quels moments ? Quelles associations </a:t>
            </a:r>
          </a:p>
          <a:p>
            <a:pPr lvl="0"/>
            <a:r>
              <a:rPr lang="fr-FR" sz="2800" dirty="0" smtClean="0"/>
              <a:t>Une </a:t>
            </a:r>
            <a:r>
              <a:rPr lang="fr-FR" sz="2800" dirty="0"/>
              <a:t>ou plusieurs images sensations vous viennent-elles à l’esprit quand vous lisez ce texte ? Si oui lesquelles ? Pour quelle(s) raison(s) </a:t>
            </a:r>
            <a:r>
              <a:rPr lang="fr-FR" sz="2800" dirty="0" smtClean="0"/>
              <a:t>?</a:t>
            </a:r>
            <a:endParaRPr lang="fr-FR" sz="2800" dirty="0"/>
          </a:p>
          <a:p>
            <a:pPr lvl="0"/>
            <a:r>
              <a:rPr lang="fr-FR" sz="2800" dirty="0"/>
              <a:t>Certaines lignes certains passages certains faits vous parlent-ils plus que d’autres ? Si oui lesquelles ? Pour quelles </a:t>
            </a:r>
            <a:r>
              <a:rPr lang="fr-FR" sz="2800" dirty="0" smtClean="0"/>
              <a:t>raisons</a:t>
            </a:r>
            <a:r>
              <a:rPr lang="fr-FR" sz="2800" dirty="0"/>
              <a:t> ?</a:t>
            </a:r>
          </a:p>
          <a:p>
            <a:endParaRPr lang="fr-FR" sz="4000" dirty="0"/>
          </a:p>
        </p:txBody>
      </p:sp>
    </p:spTree>
    <p:extLst>
      <p:ext uri="{BB962C8B-B14F-4D97-AF65-F5344CB8AC3E}">
        <p14:creationId xmlns:p14="http://schemas.microsoft.com/office/powerpoint/2010/main" val="1164568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3341" y="1143000"/>
            <a:ext cx="9713256" cy="4732868"/>
          </a:xfrm>
        </p:spPr>
        <p:txBody>
          <a:bodyPr>
            <a:normAutofit fontScale="70000" lnSpcReduction="20000"/>
          </a:bodyPr>
          <a:lstStyle/>
          <a:p>
            <a:pPr lvl="0" algn="just"/>
            <a:endParaRPr lang="fr-FR" sz="4000" dirty="0" smtClean="0"/>
          </a:p>
          <a:p>
            <a:pPr lvl="0" algn="just"/>
            <a:r>
              <a:rPr lang="fr-FR" sz="4000" dirty="0" smtClean="0"/>
              <a:t>Partagez-vous </a:t>
            </a:r>
            <a:r>
              <a:rPr lang="fr-FR" sz="4000" dirty="0"/>
              <a:t>les attitudes, pensées, les valeurs de certains personnages ou de l’auteur ? Lesquelles ? Pour quelles raisons </a:t>
            </a:r>
            <a:r>
              <a:rPr lang="fr-FR" sz="4000" dirty="0" smtClean="0"/>
              <a:t>?</a:t>
            </a:r>
            <a:r>
              <a:rPr lang="fr-FR" sz="4000" dirty="0"/>
              <a:t> </a:t>
            </a:r>
          </a:p>
          <a:p>
            <a:pPr lvl="0" algn="just"/>
            <a:r>
              <a:rPr lang="fr-FR" sz="4000" dirty="0"/>
              <a:t>Etes-vous rebuté(e) par certains aspects ? Lesquels pour quelles raisons </a:t>
            </a:r>
            <a:r>
              <a:rPr lang="fr-FR" sz="4000" dirty="0" smtClean="0"/>
              <a:t>?</a:t>
            </a:r>
            <a:endParaRPr lang="fr-FR" sz="4000" dirty="0"/>
          </a:p>
          <a:p>
            <a:pPr lvl="0" algn="just"/>
            <a:r>
              <a:rPr lang="fr-FR" sz="4000" dirty="0"/>
              <a:t>Ce passage vous évoque-t-il un autre texte ? Un autre livre ? Une autre œuvre d’art (film, photographie, musique, peinture) ? Si oui lesquels ? Pourquoi ?</a:t>
            </a:r>
          </a:p>
          <a:p>
            <a:pPr lvl="0" algn="just"/>
            <a:r>
              <a:rPr lang="fr-FR" sz="4000" dirty="0"/>
              <a:t>Si vous deviez résumer ce texte en un mot, lequel choisiriez-vous ? Pour quelles raisons </a:t>
            </a:r>
            <a:r>
              <a:rPr lang="fr-FR" sz="4000" dirty="0" smtClean="0"/>
              <a:t>?</a:t>
            </a:r>
            <a:r>
              <a:rPr lang="fr-FR" sz="4000" dirty="0"/>
              <a:t> </a:t>
            </a:r>
          </a:p>
          <a:p>
            <a:endParaRPr lang="fr-FR" dirty="0"/>
          </a:p>
        </p:txBody>
      </p:sp>
    </p:spTree>
    <p:extLst>
      <p:ext uri="{BB962C8B-B14F-4D97-AF65-F5344CB8AC3E}">
        <p14:creationId xmlns:p14="http://schemas.microsoft.com/office/powerpoint/2010/main" val="43149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2903" y="706800"/>
            <a:ext cx="9601196" cy="1303867"/>
          </a:xfrm>
        </p:spPr>
        <p:txBody>
          <a:bodyPr/>
          <a:lstStyle/>
          <a:p>
            <a:r>
              <a:rPr lang="fr-FR" dirty="0" smtClean="0"/>
              <a:t>Plan de la présentatio</a:t>
            </a:r>
            <a:r>
              <a:rPr lang="fr-FR" dirty="0"/>
              <a:t>n</a:t>
            </a:r>
          </a:p>
        </p:txBody>
      </p:sp>
      <p:sp>
        <p:nvSpPr>
          <p:cNvPr id="3" name="Espace réservé du contenu 2"/>
          <p:cNvSpPr>
            <a:spLocks noGrp="1"/>
          </p:cNvSpPr>
          <p:nvPr>
            <p:ph idx="1"/>
          </p:nvPr>
        </p:nvSpPr>
        <p:spPr>
          <a:xfrm>
            <a:off x="927267" y="1523779"/>
            <a:ext cx="9601196" cy="3318936"/>
          </a:xfrm>
        </p:spPr>
        <p:txBody>
          <a:bodyPr>
            <a:normAutofit fontScale="25000" lnSpcReduction="20000"/>
          </a:bodyPr>
          <a:lstStyle/>
          <a:p>
            <a:r>
              <a:rPr lang="fr-FR" sz="8000" b="1" u="sng" dirty="0"/>
              <a:t>I. Ouverture </a:t>
            </a:r>
            <a:r>
              <a:rPr lang="fr-FR" sz="8000" b="1" u="sng" dirty="0" smtClean="0"/>
              <a:t>:</a:t>
            </a:r>
            <a:endParaRPr lang="fr-FR" sz="8000" dirty="0"/>
          </a:p>
          <a:p>
            <a:r>
              <a:rPr lang="fr-FR" sz="8000" dirty="0" smtClean="0"/>
              <a:t>Que disent les </a:t>
            </a:r>
            <a:r>
              <a:rPr lang="fr-FR" sz="8000" dirty="0"/>
              <a:t>textes </a:t>
            </a:r>
            <a:r>
              <a:rPr lang="fr-FR" sz="8000" dirty="0" smtClean="0"/>
              <a:t>officiels?</a:t>
            </a:r>
            <a:endParaRPr lang="fr-FR" sz="8000" dirty="0"/>
          </a:p>
          <a:p>
            <a:pPr lvl="0"/>
            <a:r>
              <a:rPr lang="fr-FR" sz="8000" dirty="0" smtClean="0"/>
              <a:t> Les malentendus</a:t>
            </a:r>
            <a:r>
              <a:rPr lang="fr-FR" sz="8000" b="1" dirty="0"/>
              <a:t> </a:t>
            </a:r>
            <a:endParaRPr lang="fr-FR" sz="8000" dirty="0"/>
          </a:p>
          <a:p>
            <a:r>
              <a:rPr lang="fr-FR" sz="8000" b="1" u="sng" dirty="0"/>
              <a:t>II. Le sujet lecteur : entrer dans un texte par la subjectivité du </a:t>
            </a:r>
            <a:r>
              <a:rPr lang="fr-FR" sz="8000" b="1" u="sng" dirty="0" smtClean="0"/>
              <a:t>récepteur:</a:t>
            </a:r>
          </a:p>
          <a:p>
            <a:r>
              <a:rPr lang="fr-FR" sz="8000" b="1" dirty="0"/>
              <a:t> </a:t>
            </a:r>
            <a:endParaRPr lang="fr-FR" sz="8000" dirty="0"/>
          </a:p>
          <a:p>
            <a:r>
              <a:rPr lang="fr-FR" sz="8000" b="1" u="sng" dirty="0"/>
              <a:t>III. Les compétences en jeu dans la compréhension d’un texte </a:t>
            </a:r>
            <a:r>
              <a:rPr lang="fr-FR" sz="8000" dirty="0"/>
              <a:t>:</a:t>
            </a:r>
          </a:p>
          <a:p>
            <a:pPr algn="just"/>
            <a:r>
              <a:rPr lang="fr-FR" sz="8000" dirty="0"/>
              <a:t>Elle est souvent considérée comme un produit fini alors qu’il s’agit d’une démarche pour permettre aux élèves d’acquérir des compétences de lecture. Quelles stratégies pour permettre aux élèves de comprendre les textes </a:t>
            </a:r>
            <a:r>
              <a:rPr lang="fr-FR" sz="8000" dirty="0" smtClean="0"/>
              <a:t>?</a:t>
            </a:r>
            <a:r>
              <a:rPr lang="fr-FR" sz="8000" dirty="0"/>
              <a:t> </a:t>
            </a:r>
          </a:p>
          <a:p>
            <a:r>
              <a:rPr lang="fr-FR" sz="8000" b="1" u="sng" dirty="0"/>
              <a:t>IV : Démarches ; comment développer l’implication des élèves, leur autonomie ?</a:t>
            </a:r>
            <a:endParaRPr lang="fr-FR" sz="8000" dirty="0"/>
          </a:p>
          <a:p>
            <a:pPr lvl="0"/>
            <a:r>
              <a:rPr lang="fr-FR" sz="8000" dirty="0"/>
              <a:t>Entrer par l’écriture de la réception individuelle (ex. Zola)</a:t>
            </a:r>
          </a:p>
          <a:p>
            <a:pPr lvl="0"/>
            <a:r>
              <a:rPr lang="fr-FR" sz="8000" dirty="0"/>
              <a:t>Exploiter le débat collectif (ex J. </a:t>
            </a:r>
            <a:r>
              <a:rPr lang="fr-FR" sz="8000" dirty="0" err="1"/>
              <a:t>Littell</a:t>
            </a:r>
            <a:r>
              <a:rPr lang="fr-FR" sz="8000" dirty="0"/>
              <a:t>)</a:t>
            </a:r>
          </a:p>
          <a:p>
            <a:pPr lvl="0"/>
            <a:r>
              <a:rPr lang="fr-FR" sz="8000" dirty="0"/>
              <a:t>Observer un brouillon ou une image (Supervielle)</a:t>
            </a:r>
          </a:p>
          <a:p>
            <a:r>
              <a:rPr lang="fr-FR" dirty="0"/>
              <a:t> </a:t>
            </a:r>
          </a:p>
          <a:p>
            <a:endParaRPr lang="fr-FR" dirty="0"/>
          </a:p>
        </p:txBody>
      </p:sp>
    </p:spTree>
    <p:extLst>
      <p:ext uri="{BB962C8B-B14F-4D97-AF65-F5344CB8AC3E}">
        <p14:creationId xmlns:p14="http://schemas.microsoft.com/office/powerpoint/2010/main" val="170882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10235" y="1169894"/>
            <a:ext cx="9686362" cy="4705974"/>
          </a:xfrm>
        </p:spPr>
        <p:txBody>
          <a:bodyPr>
            <a:normAutofit fontScale="92500" lnSpcReduction="10000"/>
          </a:bodyPr>
          <a:lstStyle/>
          <a:p>
            <a:pPr algn="ctr"/>
            <a:r>
              <a:rPr lang="fr-FR" sz="2800" b="1" u="sng" dirty="0" smtClean="0"/>
              <a:t>Différence </a:t>
            </a:r>
            <a:r>
              <a:rPr lang="fr-FR" sz="2800" b="1" u="sng" dirty="0"/>
              <a:t>entre première </a:t>
            </a:r>
            <a:r>
              <a:rPr lang="fr-FR" sz="2800" b="1" u="sng" dirty="0" smtClean="0"/>
              <a:t>préparation</a:t>
            </a:r>
          </a:p>
          <a:p>
            <a:pPr algn="ctr"/>
            <a:r>
              <a:rPr lang="fr-FR" sz="2800" b="1" u="sng" dirty="0" smtClean="0"/>
              <a:t>// </a:t>
            </a:r>
            <a:r>
              <a:rPr lang="fr-FR" sz="2800" b="1" u="sng" dirty="0"/>
              <a:t>préparation par les questions :</a:t>
            </a:r>
            <a:endParaRPr lang="fr-FR" sz="2800" b="1" dirty="0"/>
          </a:p>
          <a:p>
            <a:pPr lvl="0" algn="just"/>
            <a:endParaRPr lang="fr-FR" sz="2800" dirty="0" smtClean="0"/>
          </a:p>
          <a:p>
            <a:pPr lvl="0" algn="just"/>
            <a:r>
              <a:rPr lang="fr-FR" dirty="0" smtClean="0">
                <a:sym typeface="Wingdings"/>
              </a:rPr>
              <a:t> </a:t>
            </a:r>
            <a:r>
              <a:rPr lang="fr-FR" sz="2800" dirty="0" smtClean="0"/>
              <a:t>Notre </a:t>
            </a:r>
            <a:r>
              <a:rPr lang="fr-FR" sz="2800" dirty="0"/>
              <a:t>préparation est beaucoup plus </a:t>
            </a:r>
            <a:r>
              <a:rPr lang="fr-FR" sz="2800" dirty="0" smtClean="0"/>
              <a:t>personnelle</a:t>
            </a:r>
          </a:p>
          <a:p>
            <a:pPr lvl="0" algn="just"/>
            <a:endParaRPr lang="fr-FR" sz="2800" dirty="0"/>
          </a:p>
          <a:p>
            <a:pPr lvl="0" algn="just"/>
            <a:r>
              <a:rPr lang="fr-FR" sz="2800" dirty="0" smtClean="0">
                <a:sym typeface="Wingdings"/>
              </a:rPr>
              <a:t> </a:t>
            </a:r>
            <a:r>
              <a:rPr lang="fr-FR" sz="2800" dirty="0" smtClean="0"/>
              <a:t>En </a:t>
            </a:r>
            <a:r>
              <a:rPr lang="fr-FR" sz="2800" dirty="0"/>
              <a:t>fonction du texte, certaines questions se prêtaient mieux à la préparation. Par exemple la question des liens convient mieux à une fin de séquence. La question des émotions convient mieux à un début de séquence, pour des textes un peu spécifiques : textes narratifs, textes politiques</a:t>
            </a:r>
            <a:r>
              <a:rPr lang="fr-FR" sz="2800" dirty="0" smtClean="0"/>
              <a:t>.</a:t>
            </a:r>
            <a:r>
              <a:rPr lang="fr-FR" sz="2800" dirty="0"/>
              <a:t> </a:t>
            </a:r>
          </a:p>
          <a:p>
            <a:endParaRPr lang="fr-FR" dirty="0"/>
          </a:p>
        </p:txBody>
      </p:sp>
    </p:spTree>
    <p:extLst>
      <p:ext uri="{BB962C8B-B14F-4D97-AF65-F5344CB8AC3E}">
        <p14:creationId xmlns:p14="http://schemas.microsoft.com/office/powerpoint/2010/main" val="16628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dirty="0" smtClean="0"/>
              <a:t>Il faut diversifier les entrées</a:t>
            </a:r>
            <a:r>
              <a:rPr lang="mr-IN" dirty="0" smtClean="0"/>
              <a:t>…</a:t>
            </a:r>
            <a:r>
              <a:rPr lang="fr-FR" dirty="0" smtClean="0"/>
              <a:t/>
            </a:r>
            <a:br>
              <a:rPr lang="fr-FR" dirty="0" smtClean="0"/>
            </a:br>
            <a:r>
              <a:rPr lang="fr-FR" dirty="0" smtClean="0"/>
              <a:t>Par exemple: pour « Ophélie » de Rimbaud</a:t>
            </a:r>
            <a:endParaRPr lang="fr-FR" dirty="0"/>
          </a:p>
        </p:txBody>
      </p:sp>
      <p:sp>
        <p:nvSpPr>
          <p:cNvPr id="3" name="Espace réservé du contenu 2"/>
          <p:cNvSpPr>
            <a:spLocks noGrp="1"/>
          </p:cNvSpPr>
          <p:nvPr>
            <p:ph idx="1"/>
          </p:nvPr>
        </p:nvSpPr>
        <p:spPr>
          <a:xfrm>
            <a:off x="3203876" y="4760259"/>
            <a:ext cx="12587449" cy="3280586"/>
          </a:xfrm>
        </p:spPr>
        <p:txBody>
          <a:bodyPr/>
          <a:lstStyle/>
          <a:p>
            <a:r>
              <a:rPr lang="fr-FR" b="1" u="sng" dirty="0" smtClean="0"/>
              <a:t>Par exemple:</a:t>
            </a:r>
          </a:p>
          <a:p>
            <a:endParaRPr lang="fr-FR" b="1" u="sng" dirty="0"/>
          </a:p>
        </p:txBody>
      </p:sp>
      <p:sp>
        <p:nvSpPr>
          <p:cNvPr id="4" name="Rectangle 2"/>
          <p:cNvSpPr>
            <a:spLocks noChangeArrowheads="1"/>
          </p:cNvSpPr>
          <p:nvPr/>
        </p:nvSpPr>
        <p:spPr bwMode="auto">
          <a:xfrm>
            <a:off x="1102660" y="2233485"/>
            <a:ext cx="15984070" cy="38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2049"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300" y="2501153"/>
            <a:ext cx="7103875" cy="33595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flipV="1">
            <a:off x="1102660" y="5698870"/>
            <a:ext cx="15984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1" u="none" strike="noStrike" cap="none" normalizeH="0" baseline="0">
                <a:ln>
                  <a:noFill/>
                </a:ln>
                <a:solidFill>
                  <a:schemeClr val="tx1"/>
                </a:solidFill>
                <a:effectLst/>
                <a:latin typeface="Arial" charset="0"/>
              </a:rPr>
              <a:t>Peinture de Ophélie par Alexandre Cabanel, 1883</a:t>
            </a:r>
            <a:endParaRPr kumimoji="0" lang="fr-FR" altLang="fr-FR"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0961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r>
            <a:br>
              <a:rPr lang="fr-FR" b="1" u="sng" dirty="0" smtClean="0"/>
            </a:br>
            <a:r>
              <a:rPr lang="fr-FR" b="1" u="sng" dirty="0" smtClean="0"/>
              <a:t>III. Les compétences en jeu dans la compréhension d’un texte </a:t>
            </a:r>
            <a:r>
              <a:rPr lang="fr-FR" dirty="0" smtClean="0"/>
              <a:t>:</a:t>
            </a:r>
            <a:br>
              <a:rPr lang="fr-FR" dirty="0" smtClean="0"/>
            </a:br>
            <a:endParaRPr lang="fr-FR" dirty="0"/>
          </a:p>
        </p:txBody>
      </p:sp>
      <p:sp>
        <p:nvSpPr>
          <p:cNvPr id="3" name="Espace réservé du contenu 2"/>
          <p:cNvSpPr>
            <a:spLocks noGrp="1"/>
          </p:cNvSpPr>
          <p:nvPr>
            <p:ph idx="1"/>
          </p:nvPr>
        </p:nvSpPr>
        <p:spPr>
          <a:xfrm>
            <a:off x="658906" y="2070847"/>
            <a:ext cx="10703859" cy="3805021"/>
          </a:xfrm>
        </p:spPr>
        <p:txBody>
          <a:bodyPr>
            <a:noAutofit/>
          </a:bodyPr>
          <a:lstStyle/>
          <a:p>
            <a:r>
              <a:rPr lang="fr-FR" b="1" u="sng" dirty="0"/>
              <a:t>Lire est une tâche </a:t>
            </a:r>
            <a:r>
              <a:rPr lang="fr-FR" b="1" u="sng" dirty="0" smtClean="0"/>
              <a:t>complexe. </a:t>
            </a:r>
          </a:p>
          <a:p>
            <a:r>
              <a:rPr lang="fr-FR" b="1" dirty="0" smtClean="0"/>
              <a:t>Cela exige:</a:t>
            </a:r>
            <a:endParaRPr lang="fr-FR" b="1" dirty="0"/>
          </a:p>
          <a:p>
            <a:r>
              <a:rPr lang="fr-FR" dirty="0" smtClean="0">
                <a:sym typeface="Wingdings"/>
              </a:rPr>
              <a:t> </a:t>
            </a:r>
            <a:r>
              <a:rPr lang="fr-FR" dirty="0" smtClean="0"/>
              <a:t>Savoir-faire </a:t>
            </a:r>
            <a:r>
              <a:rPr lang="fr-FR" dirty="0"/>
              <a:t>technique : déchiffrement, automatisation, vitesse de lecture.</a:t>
            </a:r>
          </a:p>
          <a:p>
            <a:r>
              <a:rPr lang="fr-FR" dirty="0" smtClean="0">
                <a:sym typeface="Wingdings"/>
              </a:rPr>
              <a:t> </a:t>
            </a:r>
            <a:r>
              <a:rPr lang="fr-FR" dirty="0" smtClean="0"/>
              <a:t>Savoir-faire </a:t>
            </a:r>
            <a:r>
              <a:rPr lang="fr-FR" dirty="0"/>
              <a:t>stratégique : </a:t>
            </a:r>
            <a:r>
              <a:rPr lang="fr-FR" dirty="0" err="1"/>
              <a:t>délinéralisation</a:t>
            </a:r>
            <a:r>
              <a:rPr lang="fr-FR" dirty="0"/>
              <a:t> du texte, </a:t>
            </a:r>
            <a:r>
              <a:rPr lang="fr-FR" dirty="0" err="1"/>
              <a:t>auto-contrôle</a:t>
            </a:r>
            <a:r>
              <a:rPr lang="fr-FR" dirty="0"/>
              <a:t>, retour en arrière.</a:t>
            </a:r>
          </a:p>
          <a:p>
            <a:r>
              <a:rPr lang="fr-FR" dirty="0" smtClean="0">
                <a:sym typeface="Wingdings"/>
              </a:rPr>
              <a:t> </a:t>
            </a:r>
            <a:r>
              <a:rPr lang="fr-FR" dirty="0" smtClean="0"/>
              <a:t>Attitude </a:t>
            </a:r>
            <a:r>
              <a:rPr lang="fr-FR" dirty="0"/>
              <a:t>face à la difficulté ; textes résistants ou </a:t>
            </a:r>
            <a:r>
              <a:rPr lang="fr-FR" dirty="0" err="1"/>
              <a:t>proliférants</a:t>
            </a:r>
            <a:r>
              <a:rPr lang="fr-FR" dirty="0"/>
              <a:t>. Nos élèves sont parfois découragés. Mais attention la tentative qui vise à simplifier: un échec. Car il n’y a pas d’enjeu.</a:t>
            </a:r>
          </a:p>
          <a:p>
            <a:r>
              <a:rPr lang="fr-FR" dirty="0" smtClean="0">
                <a:sym typeface="Wingdings"/>
              </a:rPr>
              <a:t> </a:t>
            </a:r>
            <a:r>
              <a:rPr lang="fr-FR" dirty="0" smtClean="0"/>
              <a:t>Connaissances </a:t>
            </a:r>
            <a:r>
              <a:rPr lang="fr-FR" dirty="0"/>
              <a:t>linguistiques : difficultés lexicales, syntaxiques, grammaticales.</a:t>
            </a:r>
          </a:p>
          <a:p>
            <a:r>
              <a:rPr lang="fr-FR" dirty="0" smtClean="0">
                <a:sym typeface="Wingdings"/>
              </a:rPr>
              <a:t> </a:t>
            </a:r>
            <a:r>
              <a:rPr lang="fr-FR" dirty="0" smtClean="0"/>
              <a:t>Connaissances </a:t>
            </a:r>
            <a:r>
              <a:rPr lang="fr-FR" dirty="0"/>
              <a:t>encyclopédiques : entrée générique, connaissances contextuelles.</a:t>
            </a:r>
          </a:p>
        </p:txBody>
      </p:sp>
    </p:spTree>
    <p:extLst>
      <p:ext uri="{BB962C8B-B14F-4D97-AF65-F5344CB8AC3E}">
        <p14:creationId xmlns:p14="http://schemas.microsoft.com/office/powerpoint/2010/main" val="91506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907011304"/>
              </p:ext>
            </p:extLst>
          </p:nvPr>
        </p:nvGraphicFramePr>
        <p:xfrm>
          <a:off x="1371600" y="2003612"/>
          <a:ext cx="9654988" cy="3517611"/>
        </p:xfrm>
        <a:graphic>
          <a:graphicData uri="http://schemas.openxmlformats.org/drawingml/2006/table">
            <a:tbl>
              <a:tblPr firstRow="1" firstCol="1" bandRow="1"/>
              <a:tblGrid>
                <a:gridCol w="4847665"/>
                <a:gridCol w="4807323"/>
              </a:tblGrid>
              <a:tr h="293134">
                <a:tc>
                  <a:txBody>
                    <a:bodyPr/>
                    <a:lstStyle/>
                    <a:p>
                      <a:pPr algn="ctr">
                        <a:spcAft>
                          <a:spcPts val="0"/>
                        </a:spcAft>
                      </a:pPr>
                      <a:r>
                        <a:rPr lang="fr-FR" sz="1800" dirty="0">
                          <a:effectLst/>
                          <a:latin typeface="Cambria" charset="0"/>
                          <a:ea typeface="ＭＳ 明朝" charset="-128"/>
                          <a:cs typeface="Times New Roman" charset="0"/>
                        </a:rPr>
                        <a:t>Types de compréhension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fr-FR" sz="1800">
                          <a:effectLst/>
                          <a:latin typeface="Cambria" charset="0"/>
                          <a:ea typeface="ＭＳ 明朝" charset="-128"/>
                          <a:cs typeface="Times New Roman" charset="0"/>
                        </a:rPr>
                        <a:t>Capacités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86269">
                <a:tc>
                  <a:txBody>
                    <a:bodyPr/>
                    <a:lstStyle/>
                    <a:p>
                      <a:pPr algn="just">
                        <a:spcAft>
                          <a:spcPts val="0"/>
                        </a:spcAft>
                      </a:pPr>
                      <a:r>
                        <a:rPr lang="fr-FR" sz="1800" dirty="0">
                          <a:effectLst/>
                          <a:latin typeface="Cambria" charset="0"/>
                          <a:ea typeface="ＭＳ 明朝" charset="-128"/>
                          <a:cs typeface="Times New Roman" charset="0"/>
                        </a:rPr>
                        <a:t>Compréhension immédiate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fr-FR" sz="1800" dirty="0">
                          <a:effectLst/>
                          <a:latin typeface="Cambria" charset="0"/>
                          <a:ea typeface="ＭＳ 明朝" charset="-128"/>
                          <a:cs typeface="Times New Roman" charset="0"/>
                        </a:rPr>
                        <a:t>Etre capable d’opérer un prélèvement direct de l’info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86269">
                <a:tc>
                  <a:txBody>
                    <a:bodyPr/>
                    <a:lstStyle/>
                    <a:p>
                      <a:pPr algn="just">
                        <a:spcAft>
                          <a:spcPts val="0"/>
                        </a:spcAft>
                      </a:pPr>
                      <a:r>
                        <a:rPr lang="fr-FR" sz="1800" dirty="0">
                          <a:effectLst/>
                          <a:latin typeface="Cambria" charset="0"/>
                          <a:ea typeface="ＭＳ 明朝" charset="-128"/>
                          <a:cs typeface="Times New Roman" charset="0"/>
                        </a:rPr>
                        <a:t>Compréhension globale : synthétiser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fr-FR" sz="1800" dirty="0">
                          <a:effectLst/>
                          <a:latin typeface="Cambria" charset="0"/>
                          <a:ea typeface="ＭＳ 明朝" charset="-128"/>
                          <a:cs typeface="Times New Roman" charset="0"/>
                        </a:rPr>
                        <a:t>Etre capable de dégager l’essentiel d’un texte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9402">
                <a:tc>
                  <a:txBody>
                    <a:bodyPr/>
                    <a:lstStyle/>
                    <a:p>
                      <a:pPr algn="just">
                        <a:spcAft>
                          <a:spcPts val="0"/>
                        </a:spcAft>
                      </a:pPr>
                      <a:r>
                        <a:rPr lang="fr-FR" sz="1800">
                          <a:effectLst/>
                          <a:latin typeface="Cambria" charset="0"/>
                          <a:ea typeface="ＭＳ 明朝" charset="-128"/>
                          <a:cs typeface="Times New Roman" charset="0"/>
                        </a:rPr>
                        <a:t>Compréhension inférentielle : déduire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fr-FR" sz="1800" dirty="0">
                          <a:effectLst/>
                          <a:latin typeface="Cambria" charset="0"/>
                          <a:ea typeface="ＭＳ 明朝" charset="-128"/>
                          <a:cs typeface="Times New Roman" charset="0"/>
                        </a:rPr>
                        <a:t>Etre capable de déduire une information, qui n’est pas immédiatement accessible dans le texte.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72537">
                <a:tc>
                  <a:txBody>
                    <a:bodyPr/>
                    <a:lstStyle/>
                    <a:p>
                      <a:pPr algn="just">
                        <a:spcAft>
                          <a:spcPts val="0"/>
                        </a:spcAft>
                      </a:pPr>
                      <a:r>
                        <a:rPr lang="fr-FR" sz="1800">
                          <a:effectLst/>
                          <a:latin typeface="Cambria" charset="0"/>
                          <a:ea typeface="ＭＳ 明朝" charset="-128"/>
                          <a:cs typeface="Times New Roman" charset="0"/>
                        </a:rPr>
                        <a:t>Compréhension fine : interpréter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fr-FR" sz="1800" dirty="0">
                          <a:effectLst/>
                          <a:latin typeface="Cambria" charset="0"/>
                          <a:ea typeface="ＭＳ 明朝" charset="-128"/>
                          <a:cs typeface="Times New Roman" charset="0"/>
                        </a:rPr>
                        <a:t>Etre capable de suppléer aux manques du texte ; de donner sens à la mise en réseau de l’ensemble des caractéristiques d’écriture observées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6"/>
          <p:cNvSpPr/>
          <p:nvPr/>
        </p:nvSpPr>
        <p:spPr>
          <a:xfrm>
            <a:off x="1371600" y="1021540"/>
            <a:ext cx="6096000" cy="646331"/>
          </a:xfrm>
          <a:prstGeom prst="rect">
            <a:avLst/>
          </a:prstGeom>
        </p:spPr>
        <p:txBody>
          <a:bodyPr>
            <a:spAutoFit/>
          </a:bodyPr>
          <a:lstStyle/>
          <a:p>
            <a:pPr lvl="0" defTabSz="914400" eaLnBrk="0" fontAlgn="base" hangingPunct="0">
              <a:spcBef>
                <a:spcPct val="0"/>
              </a:spcBef>
              <a:spcAft>
                <a:spcPct val="0"/>
              </a:spcAft>
            </a:pPr>
            <a:r>
              <a:rPr lang="fr-FR" altLang="fr-FR" dirty="0" err="1">
                <a:latin typeface="Arial" charset="0"/>
              </a:rPr>
              <a:t>Cf</a:t>
            </a:r>
            <a:r>
              <a:rPr lang="fr-FR" altLang="fr-FR" dirty="0">
                <a:latin typeface="Arial" charset="0"/>
              </a:rPr>
              <a:t> Jocelyne </a:t>
            </a:r>
            <a:r>
              <a:rPr lang="fr-FR" altLang="fr-FR" dirty="0" err="1">
                <a:latin typeface="Arial" charset="0"/>
              </a:rPr>
              <a:t>Giasson</a:t>
            </a:r>
            <a:r>
              <a:rPr lang="fr-FR" altLang="fr-FR" dirty="0">
                <a:latin typeface="Arial" charset="0"/>
              </a:rPr>
              <a:t>, </a:t>
            </a:r>
            <a:r>
              <a:rPr lang="fr-FR" altLang="fr-FR" i="1" dirty="0">
                <a:latin typeface="Arial" charset="0"/>
              </a:rPr>
              <a:t>La compréhension en lecture</a:t>
            </a:r>
            <a:r>
              <a:rPr lang="fr-FR" altLang="fr-FR" dirty="0">
                <a:latin typeface="Arial" charset="0"/>
              </a:rPr>
              <a:t>.</a:t>
            </a:r>
          </a:p>
          <a:p>
            <a:pPr lvl="0" defTabSz="914400" eaLnBrk="0" fontAlgn="base" hangingPunct="0">
              <a:spcBef>
                <a:spcPct val="0"/>
              </a:spcBef>
              <a:spcAft>
                <a:spcPct val="0"/>
              </a:spcAft>
            </a:pPr>
            <a:endParaRPr lang="fr-FR" altLang="fr-FR" dirty="0">
              <a:latin typeface="Arial" charset="0"/>
            </a:endParaRPr>
          </a:p>
        </p:txBody>
      </p:sp>
    </p:spTree>
    <p:extLst>
      <p:ext uri="{BB962C8B-B14F-4D97-AF65-F5344CB8AC3E}">
        <p14:creationId xmlns:p14="http://schemas.microsoft.com/office/powerpoint/2010/main" val="43657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r>
            <a:br>
              <a:rPr lang="fr-FR" b="1" u="sng" dirty="0" smtClean="0"/>
            </a:br>
            <a:r>
              <a:rPr lang="fr-FR" b="1" u="sng" dirty="0" smtClean="0"/>
              <a:t>IV</a:t>
            </a:r>
            <a:r>
              <a:rPr lang="fr-FR" b="1" u="sng" dirty="0"/>
              <a:t> : </a:t>
            </a:r>
            <a:r>
              <a:rPr lang="fr-FR" b="1" u="sng" dirty="0" smtClean="0"/>
              <a:t>Démarches: </a:t>
            </a:r>
            <a:r>
              <a:rPr lang="fr-FR" b="1" u="sng" dirty="0"/>
              <a:t>comment développer l’implication des élèves, leur autonomie ?</a:t>
            </a:r>
            <a:r>
              <a:rPr lang="fr-FR" dirty="0"/>
              <a:t/>
            </a:r>
            <a:br>
              <a:rPr lang="fr-FR" dirty="0"/>
            </a:br>
            <a:endParaRPr lang="fr-FR" dirty="0"/>
          </a:p>
        </p:txBody>
      </p:sp>
      <p:sp>
        <p:nvSpPr>
          <p:cNvPr id="3" name="Espace réservé du contenu 2"/>
          <p:cNvSpPr>
            <a:spLocks noGrp="1"/>
          </p:cNvSpPr>
          <p:nvPr>
            <p:ph idx="1"/>
          </p:nvPr>
        </p:nvSpPr>
        <p:spPr>
          <a:xfrm>
            <a:off x="1169894" y="2568388"/>
            <a:ext cx="9726703" cy="3307480"/>
          </a:xfrm>
        </p:spPr>
        <p:txBody>
          <a:bodyPr>
            <a:normAutofit fontScale="25000" lnSpcReduction="20000"/>
          </a:bodyPr>
          <a:lstStyle/>
          <a:p>
            <a:pPr lvl="0"/>
            <a:r>
              <a:rPr lang="fr-FR" sz="11100" b="1" u="sng" dirty="0" smtClean="0"/>
              <a:t>Entrer </a:t>
            </a:r>
            <a:r>
              <a:rPr lang="fr-FR" sz="11100" b="1" u="sng" dirty="0"/>
              <a:t>par l’écriture de réception individuelle (ex. Zola)</a:t>
            </a:r>
            <a:endParaRPr lang="fr-FR" sz="11100" dirty="0"/>
          </a:p>
          <a:p>
            <a:r>
              <a:rPr lang="fr-FR" sz="11100" u="sng" dirty="0"/>
              <a:t>Séance d’une enseignante :</a:t>
            </a:r>
            <a:endParaRPr lang="fr-FR" sz="11100" dirty="0"/>
          </a:p>
          <a:p>
            <a:r>
              <a:rPr lang="fr-FR" sz="11100" u="sng" dirty="0"/>
              <a:t>Deuxième trimestre, classe de seconde</a:t>
            </a:r>
            <a:endParaRPr lang="fr-FR" sz="11100" dirty="0"/>
          </a:p>
          <a:p>
            <a:r>
              <a:rPr lang="fr-FR" sz="11100" u="sng" dirty="0"/>
              <a:t>Roman et nouvelle du XIX° siècle, le réalisme et naturalisme.</a:t>
            </a:r>
            <a:endParaRPr lang="fr-FR" sz="11100" dirty="0"/>
          </a:p>
          <a:p>
            <a:r>
              <a:rPr lang="fr-FR" sz="11100" u="sng" dirty="0"/>
              <a:t>3° texte de la séquence : </a:t>
            </a:r>
            <a:r>
              <a:rPr lang="fr-FR" sz="11100" dirty="0"/>
              <a:t>Un extrait de </a:t>
            </a:r>
            <a:r>
              <a:rPr lang="fr-FR" sz="11100" i="1" dirty="0"/>
              <a:t>Son excellence Eugène </a:t>
            </a:r>
            <a:r>
              <a:rPr lang="fr-FR" sz="11100" i="1" dirty="0" err="1"/>
              <a:t>Rougon</a:t>
            </a:r>
            <a:r>
              <a:rPr lang="fr-FR" sz="11100" dirty="0"/>
              <a:t> 1883, </a:t>
            </a:r>
            <a:r>
              <a:rPr lang="fr-FR" sz="11100" dirty="0" err="1"/>
              <a:t>chap</a:t>
            </a:r>
            <a:r>
              <a:rPr lang="fr-FR" sz="11100" dirty="0"/>
              <a:t> IX</a:t>
            </a:r>
            <a:r>
              <a:rPr lang="fr-FR" sz="11100" dirty="0" smtClean="0"/>
              <a:t>.</a:t>
            </a:r>
            <a:r>
              <a:rPr lang="fr-FR" sz="11100" dirty="0"/>
              <a:t> </a:t>
            </a:r>
          </a:p>
          <a:p>
            <a:endParaRPr lang="fr-FR" dirty="0"/>
          </a:p>
        </p:txBody>
      </p:sp>
    </p:spTree>
    <p:extLst>
      <p:ext uri="{BB962C8B-B14F-4D97-AF65-F5344CB8AC3E}">
        <p14:creationId xmlns:p14="http://schemas.microsoft.com/office/powerpoint/2010/main" val="506075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95082" y="900953"/>
            <a:ext cx="9901515" cy="4974915"/>
          </a:xfrm>
        </p:spPr>
        <p:txBody>
          <a:bodyPr>
            <a:normAutofit fontScale="32500" lnSpcReduction="20000"/>
          </a:bodyPr>
          <a:lstStyle/>
          <a:p>
            <a:r>
              <a:rPr lang="fr-FR" sz="9600" dirty="0"/>
              <a:t>Démarche adoptée : à l’écrit et reprise à l’oral à la fin de l’heure. Or élèves peu actifs, ne participent pas à l’élaboration du sens ou refusent de répondre aux questions. </a:t>
            </a:r>
            <a:endParaRPr lang="fr-FR" sz="9600" dirty="0" smtClean="0"/>
          </a:p>
          <a:p>
            <a:endParaRPr lang="fr-FR" sz="9600" dirty="0"/>
          </a:p>
          <a:p>
            <a:r>
              <a:rPr lang="fr-FR" sz="9600" dirty="0"/>
              <a:t>Questions qui fractionnent le texte sans permettre de l’élaborer dans sa globalité, dans </a:t>
            </a:r>
            <a:r>
              <a:rPr lang="fr-FR" sz="9600" dirty="0" smtClean="0"/>
              <a:t>sa </a:t>
            </a:r>
            <a:r>
              <a:rPr lang="fr-FR" sz="9600" dirty="0"/>
              <a:t>visée, dans sa fonction poétique</a:t>
            </a:r>
            <a:r>
              <a:rPr lang="fr-FR" sz="9600" dirty="0" smtClean="0"/>
              <a:t>.</a:t>
            </a:r>
          </a:p>
          <a:p>
            <a:endParaRPr lang="fr-FR" sz="9600" dirty="0"/>
          </a:p>
          <a:p>
            <a:r>
              <a:rPr lang="fr-FR" sz="9600" dirty="0"/>
              <a:t>Paroles des élèves entendues dans un jeu de questions/ réponses</a:t>
            </a:r>
            <a:r>
              <a:rPr lang="fr-FR" sz="9600" dirty="0" smtClean="0"/>
              <a:t>.</a:t>
            </a:r>
            <a:r>
              <a:rPr lang="fr-FR" sz="9600" dirty="0"/>
              <a:t> </a:t>
            </a:r>
          </a:p>
          <a:p>
            <a:endParaRPr lang="fr-FR" dirty="0"/>
          </a:p>
        </p:txBody>
      </p:sp>
    </p:spTree>
    <p:extLst>
      <p:ext uri="{BB962C8B-B14F-4D97-AF65-F5344CB8AC3E}">
        <p14:creationId xmlns:p14="http://schemas.microsoft.com/office/powerpoint/2010/main" val="1048468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t/>
            </a:r>
            <a:br>
              <a:rPr lang="fr-FR" u="sng" dirty="0" smtClean="0"/>
            </a:br>
            <a:r>
              <a:rPr lang="fr-FR" u="sng" dirty="0" smtClean="0"/>
              <a:t>Choix </a:t>
            </a:r>
            <a:r>
              <a:rPr lang="fr-FR" u="sng" dirty="0"/>
              <a:t>de modifier la démarche pour une autre classe.</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b="1" u="sng" dirty="0" smtClean="0"/>
              <a:t>Propositions</a:t>
            </a:r>
            <a:r>
              <a:rPr lang="fr-FR" b="1" u="sng" dirty="0"/>
              <a:t> </a:t>
            </a:r>
            <a:r>
              <a:rPr lang="fr-FR" dirty="0"/>
              <a:t>:</a:t>
            </a:r>
          </a:p>
          <a:p>
            <a:r>
              <a:rPr lang="fr-FR" dirty="0"/>
              <a:t>Question ouverte: que pensez-vous de ce personnage ?</a:t>
            </a:r>
          </a:p>
          <a:p>
            <a:r>
              <a:rPr lang="fr-FR" dirty="0"/>
              <a:t>En quoi ce personnage se distingue-t-il des autres personnages ?</a:t>
            </a:r>
          </a:p>
          <a:p>
            <a:r>
              <a:rPr lang="fr-FR" dirty="0"/>
              <a:t>Lien entre le titre et l’extrait?</a:t>
            </a:r>
          </a:p>
          <a:p>
            <a:endParaRPr lang="fr-FR" dirty="0"/>
          </a:p>
        </p:txBody>
      </p:sp>
    </p:spTree>
    <p:extLst>
      <p:ext uri="{BB962C8B-B14F-4D97-AF65-F5344CB8AC3E}">
        <p14:creationId xmlns:p14="http://schemas.microsoft.com/office/powerpoint/2010/main" val="74575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r>
            <a:br>
              <a:rPr lang="fr-FR" b="1" u="sng" dirty="0" smtClean="0"/>
            </a:br>
            <a:r>
              <a:rPr lang="fr-FR" b="1" u="sng" dirty="0" smtClean="0"/>
              <a:t>Définition </a:t>
            </a:r>
            <a:r>
              <a:rPr lang="fr-FR" b="1" u="sng" dirty="0"/>
              <a:t>de trois objectifs  par l’enseignante</a:t>
            </a:r>
            <a:r>
              <a:rPr lang="fr-FR" dirty="0"/>
              <a:t>:</a:t>
            </a:r>
            <a:br>
              <a:rPr lang="fr-FR" dirty="0"/>
            </a:br>
            <a:endParaRPr lang="fr-FR" dirty="0"/>
          </a:p>
        </p:txBody>
      </p:sp>
      <p:sp>
        <p:nvSpPr>
          <p:cNvPr id="3" name="Espace réservé du contenu 2"/>
          <p:cNvSpPr>
            <a:spLocks noGrp="1"/>
          </p:cNvSpPr>
          <p:nvPr>
            <p:ph idx="1"/>
          </p:nvPr>
        </p:nvSpPr>
        <p:spPr/>
        <p:txBody>
          <a:bodyPr>
            <a:normAutofit/>
          </a:bodyPr>
          <a:lstStyle/>
          <a:p>
            <a:pPr lvl="0"/>
            <a:r>
              <a:rPr lang="fr-FR" sz="3200" dirty="0" smtClean="0"/>
              <a:t>accorder </a:t>
            </a:r>
            <a:r>
              <a:rPr lang="fr-FR" sz="3200" dirty="0"/>
              <a:t>une place importante à l’écrit avant toute interprétation </a:t>
            </a:r>
            <a:r>
              <a:rPr lang="fr-FR" sz="3200" dirty="0" smtClean="0"/>
              <a:t>oralisée,</a:t>
            </a:r>
            <a:endParaRPr lang="fr-FR" sz="3200" dirty="0"/>
          </a:p>
          <a:p>
            <a:pPr lvl="0"/>
            <a:r>
              <a:rPr lang="fr-FR" sz="3200" dirty="0"/>
              <a:t>Construire l’autonomie des élèves devant une possible </a:t>
            </a:r>
            <a:r>
              <a:rPr lang="fr-FR" sz="3200" dirty="0" smtClean="0"/>
              <a:t>interprétation,</a:t>
            </a:r>
            <a:endParaRPr lang="fr-FR" sz="3200" dirty="0"/>
          </a:p>
          <a:p>
            <a:pPr lvl="0"/>
            <a:r>
              <a:rPr lang="fr-FR" sz="3200" dirty="0"/>
              <a:t>Initiation au commentaire composé.</a:t>
            </a:r>
          </a:p>
          <a:p>
            <a:endParaRPr lang="fr-FR" dirty="0"/>
          </a:p>
        </p:txBody>
      </p:sp>
    </p:spTree>
    <p:extLst>
      <p:ext uri="{BB962C8B-B14F-4D97-AF65-F5344CB8AC3E}">
        <p14:creationId xmlns:p14="http://schemas.microsoft.com/office/powerpoint/2010/main" val="2260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59403"/>
            <a:ext cx="9601196" cy="1303867"/>
          </a:xfrm>
        </p:spPr>
        <p:txBody>
          <a:bodyPr>
            <a:normAutofit fontScale="90000"/>
          </a:bodyPr>
          <a:lstStyle/>
          <a:p>
            <a:r>
              <a:rPr lang="fr-FR" b="1" u="sng" dirty="0"/>
              <a:t>Bilan de la </a:t>
            </a:r>
            <a:r>
              <a:rPr lang="fr-FR" b="1" u="sng" dirty="0" smtClean="0"/>
              <a:t>démarche</a:t>
            </a:r>
            <a:r>
              <a:rPr lang="fr-FR" dirty="0"/>
              <a:t/>
            </a:r>
            <a:br>
              <a:rPr lang="fr-FR" dirty="0"/>
            </a:br>
            <a:endParaRPr lang="fr-FR" dirty="0"/>
          </a:p>
        </p:txBody>
      </p:sp>
      <p:sp>
        <p:nvSpPr>
          <p:cNvPr id="3" name="Espace réservé du contenu 2"/>
          <p:cNvSpPr>
            <a:spLocks noGrp="1"/>
          </p:cNvSpPr>
          <p:nvPr>
            <p:ph idx="1"/>
          </p:nvPr>
        </p:nvSpPr>
        <p:spPr>
          <a:xfrm>
            <a:off x="1295401" y="1653989"/>
            <a:ext cx="9601196" cy="4221880"/>
          </a:xfrm>
        </p:spPr>
        <p:txBody>
          <a:bodyPr>
            <a:noAutofit/>
          </a:bodyPr>
          <a:lstStyle/>
          <a:p>
            <a:pPr lvl="0"/>
            <a:r>
              <a:rPr lang="fr-FR" sz="3200" dirty="0" smtClean="0"/>
              <a:t>proposer </a:t>
            </a:r>
            <a:r>
              <a:rPr lang="fr-FR" sz="3200" dirty="0"/>
              <a:t>des textes résistants</a:t>
            </a:r>
          </a:p>
          <a:p>
            <a:pPr lvl="0"/>
            <a:r>
              <a:rPr lang="fr-FR" sz="3200" dirty="0"/>
              <a:t>partir des écrits des élèves et non plus de questions</a:t>
            </a:r>
          </a:p>
          <a:p>
            <a:pPr lvl="0"/>
            <a:r>
              <a:rPr lang="fr-FR" sz="3200" dirty="0"/>
              <a:t>trace commune produite par les élèves</a:t>
            </a:r>
          </a:p>
          <a:p>
            <a:pPr lvl="0"/>
            <a:r>
              <a:rPr lang="fr-FR" sz="3200" dirty="0"/>
              <a:t>Convaincre les élèves qu’il n’y a pas de bonnes réponses</a:t>
            </a:r>
          </a:p>
          <a:p>
            <a:pPr lvl="0"/>
            <a:r>
              <a:rPr lang="fr-FR" sz="3200" dirty="0"/>
              <a:t>Anticiper les remarques des élèves par une analyse détaillée du texte. Passage paroles des élèves </a:t>
            </a:r>
            <a:r>
              <a:rPr lang="fr-FR" sz="3200" dirty="0">
                <a:sym typeface="Wingdings" charset="2"/>
              </a:rPr>
              <a:t></a:t>
            </a:r>
            <a:r>
              <a:rPr lang="fr-FR" sz="3200" dirty="0"/>
              <a:t> </a:t>
            </a:r>
            <a:r>
              <a:rPr lang="fr-FR" sz="3200" dirty="0" smtClean="0"/>
              <a:t>Lecture analytique.  </a:t>
            </a:r>
            <a:endParaRPr lang="fr-FR" sz="3200" dirty="0"/>
          </a:p>
        </p:txBody>
      </p:sp>
    </p:spTree>
    <p:extLst>
      <p:ext uri="{BB962C8B-B14F-4D97-AF65-F5344CB8AC3E}">
        <p14:creationId xmlns:p14="http://schemas.microsoft.com/office/powerpoint/2010/main" val="2059869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r>
            <a:br>
              <a:rPr lang="fr-FR" b="1" u="sng" dirty="0" smtClean="0"/>
            </a:br>
            <a:r>
              <a:rPr lang="fr-FR" b="1" u="sng" dirty="0" smtClean="0"/>
              <a:t>2</a:t>
            </a:r>
            <a:r>
              <a:rPr lang="fr-FR" b="1" u="sng" dirty="0"/>
              <a:t>° exemple </a:t>
            </a:r>
            <a:r>
              <a:rPr lang="fr-FR" u="sng" dirty="0"/>
              <a:t>: </a:t>
            </a:r>
            <a:r>
              <a:rPr lang="fr-FR" b="1" u="sng" dirty="0"/>
              <a:t>Exploiter le débat collectif ( ex J. </a:t>
            </a:r>
            <a:r>
              <a:rPr lang="fr-FR" b="1" u="sng" dirty="0" err="1"/>
              <a:t>Littell</a:t>
            </a:r>
            <a:r>
              <a:rPr lang="fr-FR" b="1" u="sng" dirty="0"/>
              <a:t>)</a:t>
            </a:r>
            <a:r>
              <a:rPr lang="fr-FR" dirty="0"/>
              <a:t/>
            </a:r>
            <a:br>
              <a:rPr lang="fr-FR" dirty="0"/>
            </a:br>
            <a:endParaRPr lang="fr-FR" dirty="0"/>
          </a:p>
        </p:txBody>
      </p:sp>
      <p:sp>
        <p:nvSpPr>
          <p:cNvPr id="3" name="Espace réservé du contenu 2"/>
          <p:cNvSpPr>
            <a:spLocks noGrp="1"/>
          </p:cNvSpPr>
          <p:nvPr>
            <p:ph idx="1"/>
          </p:nvPr>
        </p:nvSpPr>
        <p:spPr>
          <a:xfrm>
            <a:off x="1008529" y="2285999"/>
            <a:ext cx="9888068" cy="3589869"/>
          </a:xfrm>
        </p:spPr>
        <p:txBody>
          <a:bodyPr>
            <a:normAutofit fontScale="32500" lnSpcReduction="20000"/>
          </a:bodyPr>
          <a:lstStyle/>
          <a:p>
            <a:r>
              <a:rPr lang="fr-FR" sz="11200" b="1" u="sng" dirty="0" smtClean="0"/>
              <a:t>Incipit </a:t>
            </a:r>
            <a:r>
              <a:rPr lang="fr-FR" sz="11200" b="1" u="sng" dirty="0"/>
              <a:t>des </a:t>
            </a:r>
            <a:r>
              <a:rPr lang="fr-FR" sz="11200" b="1" i="1" u="sng" dirty="0" smtClean="0"/>
              <a:t>Bonnes</a:t>
            </a:r>
            <a:r>
              <a:rPr lang="fr-FR" sz="11200" i="1" dirty="0"/>
              <a:t> : </a:t>
            </a:r>
            <a:r>
              <a:rPr lang="fr-FR" sz="11200" dirty="0"/>
              <a:t>Trouvez-vous ce personnage sympathique. Pourquoi </a:t>
            </a:r>
            <a:r>
              <a:rPr lang="fr-FR" sz="11200" dirty="0" smtClean="0"/>
              <a:t>?</a:t>
            </a:r>
          </a:p>
          <a:p>
            <a:endParaRPr lang="fr-FR" sz="11200" dirty="0"/>
          </a:p>
          <a:p>
            <a:r>
              <a:rPr lang="fr-FR" sz="11200" dirty="0" err="1" smtClean="0"/>
              <a:t>Cf</a:t>
            </a:r>
            <a:r>
              <a:rPr lang="fr-FR" sz="11200" dirty="0" smtClean="0"/>
              <a:t> vidéo </a:t>
            </a:r>
            <a:r>
              <a:rPr lang="fr-FR" sz="11200" dirty="0" err="1" smtClean="0"/>
              <a:t>canopé</a:t>
            </a:r>
            <a:r>
              <a:rPr lang="fr-FR" sz="11200" dirty="0"/>
              <a:t>: </a:t>
            </a:r>
            <a:r>
              <a:rPr lang="fr-FR" sz="11200" dirty="0">
                <a:hlinkClick r:id="rId2"/>
              </a:rPr>
              <a:t>https://</a:t>
            </a:r>
            <a:r>
              <a:rPr lang="fr-FR" sz="11200" dirty="0" err="1" smtClean="0">
                <a:hlinkClick r:id="rId2"/>
              </a:rPr>
              <a:t>www.reseau</a:t>
            </a:r>
            <a:r>
              <a:rPr lang="fr-FR" sz="11200" dirty="0" err="1" smtClean="0"/>
              <a:t>canope.fr</a:t>
            </a:r>
            <a:r>
              <a:rPr lang="fr-FR" sz="11200" dirty="0" smtClean="0"/>
              <a:t>/</a:t>
            </a:r>
            <a:r>
              <a:rPr lang="fr-FR" sz="11200" dirty="0" err="1" smtClean="0"/>
              <a:t>bsd</a:t>
            </a:r>
            <a:r>
              <a:rPr lang="fr-FR" sz="11200" dirty="0" smtClean="0"/>
              <a:t>/sequence.aspx?bl0c=886082</a:t>
            </a:r>
            <a:endParaRPr lang="fr-FR" sz="11200" dirty="0"/>
          </a:p>
        </p:txBody>
      </p:sp>
    </p:spTree>
    <p:extLst>
      <p:ext uri="{BB962C8B-B14F-4D97-AF65-F5344CB8AC3E}">
        <p14:creationId xmlns:p14="http://schemas.microsoft.com/office/powerpoint/2010/main" val="87510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u="sng" dirty="0" smtClean="0"/>
              <a:t>I. </a:t>
            </a:r>
            <a:r>
              <a:rPr lang="fr-FR" u="sng" dirty="0" smtClean="0">
                <a:latin typeface="Apple Chancery" charset="0"/>
                <a:ea typeface="Apple Chancery" charset="0"/>
                <a:cs typeface="Apple Chancery" charset="0"/>
              </a:rPr>
              <a:t>Les textes officiels</a:t>
            </a:r>
            <a:r>
              <a:rPr lang="fr-FR" u="sng" dirty="0" smtClean="0"/>
              <a:t>:</a:t>
            </a:r>
            <a:endParaRPr lang="fr-FR" u="sng" dirty="0"/>
          </a:p>
        </p:txBody>
      </p:sp>
      <p:sp>
        <p:nvSpPr>
          <p:cNvPr id="3" name="Espace réservé du contenu 2"/>
          <p:cNvSpPr>
            <a:spLocks noGrp="1"/>
          </p:cNvSpPr>
          <p:nvPr>
            <p:ph idx="1"/>
          </p:nvPr>
        </p:nvSpPr>
        <p:spPr>
          <a:xfrm>
            <a:off x="1295401" y="1842247"/>
            <a:ext cx="10067364" cy="4342541"/>
          </a:xfrm>
        </p:spPr>
        <p:txBody>
          <a:bodyPr>
            <a:normAutofit/>
          </a:bodyPr>
          <a:lstStyle/>
          <a:p>
            <a:r>
              <a:rPr lang="fr-FR" sz="2800" b="1" u="sng" dirty="0" smtClean="0"/>
              <a:t>A. Dès </a:t>
            </a:r>
            <a:r>
              <a:rPr lang="fr-FR" sz="2800" b="1" u="sng" dirty="0"/>
              <a:t>l’école primaire </a:t>
            </a:r>
            <a:r>
              <a:rPr lang="fr-FR" sz="2800" dirty="0"/>
              <a:t>: </a:t>
            </a:r>
            <a:r>
              <a:rPr lang="fr-FR" sz="2800" b="1" dirty="0"/>
              <a:t>B.O 19 juin 2008 </a:t>
            </a:r>
            <a:r>
              <a:rPr lang="fr-FR" sz="2800" dirty="0"/>
              <a:t>: </a:t>
            </a:r>
            <a:endParaRPr lang="fr-FR" sz="2800" dirty="0" smtClean="0"/>
          </a:p>
          <a:p>
            <a:pPr algn="just"/>
            <a:r>
              <a:rPr lang="fr-FR" sz="2800" dirty="0"/>
              <a:t>L</a:t>
            </a:r>
            <a:r>
              <a:rPr lang="fr-FR" sz="2800" dirty="0" smtClean="0"/>
              <a:t>’«</a:t>
            </a:r>
            <a:r>
              <a:rPr lang="fr-FR" sz="2800" i="1" dirty="0"/>
              <a:t> étude des textes en particulier littéraires vise à développer les capacités de compréhension… </a:t>
            </a:r>
            <a:r>
              <a:rPr lang="fr-FR" sz="2800" i="1" dirty="0" smtClean="0"/>
              <a:t>».</a:t>
            </a:r>
          </a:p>
          <a:p>
            <a:pPr algn="just"/>
            <a:r>
              <a:rPr lang="fr-FR" sz="2800" dirty="0" smtClean="0">
                <a:sym typeface="Wingdings" charset="2"/>
              </a:rPr>
              <a:t> Il s’agit de développer le</a:t>
            </a:r>
            <a:r>
              <a:rPr lang="fr-FR" sz="2800" dirty="0" smtClean="0"/>
              <a:t> </a:t>
            </a:r>
            <a:r>
              <a:rPr lang="fr-FR" sz="2800" dirty="0"/>
              <a:t>déchiffrement d’automatisation dans le repérage des mots.</a:t>
            </a:r>
          </a:p>
          <a:p>
            <a:pPr algn="just"/>
            <a:r>
              <a:rPr lang="fr-FR" sz="2800" dirty="0" smtClean="0"/>
              <a:t>Il y a déjà une partition qui s’apparente à de la lecture analytique.</a:t>
            </a:r>
          </a:p>
          <a:p>
            <a:pPr algn="just"/>
            <a:r>
              <a:rPr lang="fr-FR" sz="2800" dirty="0" smtClean="0"/>
              <a:t> Il est aussi question de lecture cursive. </a:t>
            </a:r>
            <a:endParaRPr lang="fr-FR" dirty="0"/>
          </a:p>
        </p:txBody>
      </p:sp>
      <p:sp>
        <p:nvSpPr>
          <p:cNvPr id="4" name="Flèche vers la droite 3"/>
          <p:cNvSpPr/>
          <p:nvPr/>
        </p:nvSpPr>
        <p:spPr>
          <a:xfrm>
            <a:off x="3146961" y="57001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571999" y="5700156"/>
            <a:ext cx="6037729" cy="523220"/>
          </a:xfrm>
          <a:prstGeom prst="rect">
            <a:avLst/>
          </a:prstGeom>
          <a:noFill/>
        </p:spPr>
        <p:txBody>
          <a:bodyPr wrap="square" rtlCol="0">
            <a:spAutoFit/>
          </a:bodyPr>
          <a:lstStyle/>
          <a:p>
            <a:r>
              <a:rPr lang="fr-FR" sz="2800" dirty="0" smtClean="0"/>
              <a:t>Le tout associé au plaisir de lire.</a:t>
            </a:r>
            <a:endParaRPr lang="fr-FR" sz="2800" dirty="0"/>
          </a:p>
        </p:txBody>
      </p:sp>
    </p:spTree>
    <p:extLst>
      <p:ext uri="{BB962C8B-B14F-4D97-AF65-F5344CB8AC3E}">
        <p14:creationId xmlns:p14="http://schemas.microsoft.com/office/powerpoint/2010/main" val="1364429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1329" y="712694"/>
            <a:ext cx="10345268" cy="5163174"/>
          </a:xfrm>
        </p:spPr>
        <p:txBody>
          <a:bodyPr>
            <a:normAutofit fontScale="25000" lnSpcReduction="20000"/>
          </a:bodyPr>
          <a:lstStyle/>
          <a:p>
            <a:pPr lvl="0"/>
            <a:r>
              <a:rPr lang="fr-FR" sz="11200" dirty="0" smtClean="0"/>
              <a:t>Honnête?</a:t>
            </a:r>
            <a:endParaRPr lang="fr-FR" sz="11200" dirty="0"/>
          </a:p>
          <a:p>
            <a:pPr lvl="0"/>
            <a:r>
              <a:rPr lang="fr-FR" sz="11200" dirty="0" smtClean="0"/>
              <a:t>Manipulateur?</a:t>
            </a:r>
            <a:endParaRPr lang="fr-FR" sz="11200" dirty="0"/>
          </a:p>
          <a:p>
            <a:pPr lvl="0"/>
            <a:r>
              <a:rPr lang="fr-FR" sz="11200" dirty="0"/>
              <a:t>désir d’écrire pour se justifier d’actes </a:t>
            </a:r>
            <a:r>
              <a:rPr lang="fr-FR" sz="11200" dirty="0" smtClean="0"/>
              <a:t>commis</a:t>
            </a:r>
            <a:endParaRPr lang="fr-FR" sz="11200" dirty="0"/>
          </a:p>
          <a:p>
            <a:r>
              <a:rPr lang="fr-FR" sz="11200" dirty="0"/>
              <a:t>Les élèves ont-ils identifié les éléments ? Deux colonnes.</a:t>
            </a:r>
          </a:p>
          <a:p>
            <a:pPr lvl="0"/>
            <a:r>
              <a:rPr lang="fr-FR" sz="11200" dirty="0"/>
              <a:t>Travail à l’écrit avec justification</a:t>
            </a:r>
          </a:p>
          <a:p>
            <a:pPr lvl="0"/>
            <a:r>
              <a:rPr lang="fr-FR" sz="11200" dirty="0"/>
              <a:t>Mise en commun à l’oral avec un secrétaire. Deux colonnes : sympathique/ non-sympathique.</a:t>
            </a:r>
          </a:p>
          <a:p>
            <a:pPr lvl="0"/>
            <a:r>
              <a:rPr lang="fr-FR" sz="11200" dirty="0"/>
              <a:t>L’enseignant se concentre sur la gestion de la parole : prise du tableau par ordi et mise en ligne sur ENT</a:t>
            </a:r>
            <a:r>
              <a:rPr lang="fr-FR" sz="11200" dirty="0" smtClean="0"/>
              <a:t>.</a:t>
            </a:r>
            <a:r>
              <a:rPr lang="fr-FR" sz="11200" dirty="0"/>
              <a:t> </a:t>
            </a:r>
          </a:p>
          <a:p>
            <a:r>
              <a:rPr lang="fr-FR" sz="11200" dirty="0"/>
              <a:t>Les élèves découvrent que ce personnage est un ancien SS qui revient sur les atrocités de la seconde guerre. Comment l’auteur parvient-il à rendre ce personnage sympathique </a:t>
            </a:r>
            <a:r>
              <a:rPr lang="fr-FR" sz="11200" dirty="0" smtClean="0"/>
              <a:t>?-</a:t>
            </a:r>
            <a:endParaRPr lang="fr-FR" sz="11200" dirty="0"/>
          </a:p>
          <a:p>
            <a:endParaRPr lang="fr-FR" dirty="0"/>
          </a:p>
        </p:txBody>
      </p:sp>
    </p:spTree>
    <p:extLst>
      <p:ext uri="{BB962C8B-B14F-4D97-AF65-F5344CB8AC3E}">
        <p14:creationId xmlns:p14="http://schemas.microsoft.com/office/powerpoint/2010/main" val="782859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90918" y="981635"/>
            <a:ext cx="9605679" cy="4894233"/>
          </a:xfrm>
        </p:spPr>
        <p:txBody>
          <a:bodyPr>
            <a:noAutofit/>
          </a:bodyPr>
          <a:lstStyle/>
          <a:p>
            <a:pPr algn="just"/>
            <a:r>
              <a:rPr lang="fr-FR" sz="2800" b="1" u="sng" dirty="0"/>
              <a:t>Trois entrées </a:t>
            </a:r>
            <a:r>
              <a:rPr lang="fr-FR" sz="2800" b="1" dirty="0"/>
              <a:t>: </a:t>
            </a:r>
            <a:r>
              <a:rPr lang="fr-FR" sz="2800" b="1" dirty="0" smtClean="0"/>
              <a:t>1. adresse </a:t>
            </a:r>
            <a:r>
              <a:rPr lang="fr-FR" sz="2800" b="1" dirty="0"/>
              <a:t>directe aux lecteurs : rapport particulier avec le </a:t>
            </a:r>
            <a:r>
              <a:rPr lang="fr-FR" sz="2800" b="1" dirty="0" smtClean="0"/>
              <a:t>lecteur. / 2. Mais </a:t>
            </a:r>
            <a:r>
              <a:rPr lang="fr-FR" sz="2800" b="1" dirty="0"/>
              <a:t>coté malsain de ce personnage </a:t>
            </a:r>
            <a:r>
              <a:rPr lang="fr-FR" sz="2800" b="1" dirty="0" smtClean="0"/>
              <a:t>étrange/ 3. Volonté </a:t>
            </a:r>
            <a:r>
              <a:rPr lang="fr-FR" sz="2800" b="1" dirty="0"/>
              <a:t>du personnage de choquer</a:t>
            </a:r>
            <a:r>
              <a:rPr lang="fr-FR" sz="2800" b="1" dirty="0" smtClean="0"/>
              <a:t>.</a:t>
            </a:r>
            <a:r>
              <a:rPr lang="fr-FR" sz="2800" dirty="0"/>
              <a:t> </a:t>
            </a:r>
          </a:p>
          <a:p>
            <a:pPr algn="just"/>
            <a:endParaRPr lang="fr-FR" sz="2800" dirty="0" smtClean="0"/>
          </a:p>
          <a:p>
            <a:pPr algn="just"/>
            <a:r>
              <a:rPr lang="fr-FR" sz="2800" dirty="0" smtClean="0"/>
              <a:t>Pour </a:t>
            </a:r>
            <a:r>
              <a:rPr lang="fr-FR" sz="2800" dirty="0"/>
              <a:t>le lendemain, les élèves doivent retourner sur l’espace </a:t>
            </a:r>
            <a:r>
              <a:rPr lang="fr-FR" sz="2800" dirty="0" err="1"/>
              <a:t>ENt</a:t>
            </a:r>
            <a:r>
              <a:rPr lang="fr-FR" sz="2800" dirty="0"/>
              <a:t> de l’établissement, reprendre les notes, retrouver les arguments et justifier par des citations précises du texte</a:t>
            </a:r>
            <a:r>
              <a:rPr lang="fr-FR" sz="2800" dirty="0" smtClean="0"/>
              <a:t>.</a:t>
            </a:r>
            <a:r>
              <a:rPr lang="fr-FR" sz="2800" dirty="0"/>
              <a:t> </a:t>
            </a:r>
          </a:p>
          <a:p>
            <a:pPr algn="just"/>
            <a:endParaRPr lang="fr-FR" sz="2800" dirty="0" smtClean="0"/>
          </a:p>
          <a:p>
            <a:pPr algn="just"/>
            <a:r>
              <a:rPr lang="fr-FR" sz="2800" dirty="0" smtClean="0"/>
              <a:t>Ce </a:t>
            </a:r>
            <a:r>
              <a:rPr lang="fr-FR" sz="2800" dirty="0"/>
              <a:t>travail a abouti sur une écriture d’invention : les lecteurs décident d’écrire à l’auteur pour faire part de leur lecture</a:t>
            </a:r>
            <a:r>
              <a:rPr lang="fr-FR" sz="2800" dirty="0" smtClean="0"/>
              <a:t>.</a:t>
            </a:r>
            <a:r>
              <a:rPr lang="fr-FR" sz="2800" dirty="0"/>
              <a:t>  </a:t>
            </a:r>
          </a:p>
          <a:p>
            <a:pPr algn="just"/>
            <a:endParaRPr lang="fr-FR" sz="2800" dirty="0"/>
          </a:p>
        </p:txBody>
      </p:sp>
    </p:spTree>
    <p:extLst>
      <p:ext uri="{BB962C8B-B14F-4D97-AF65-F5344CB8AC3E}">
        <p14:creationId xmlns:p14="http://schemas.microsoft.com/office/powerpoint/2010/main" val="1100444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Autres propositions:</a:t>
            </a:r>
            <a:br>
              <a:rPr lang="fr-FR" b="1" u="sng" dirty="0" smtClean="0"/>
            </a:br>
            <a:endParaRPr lang="fr-FR" b="1" u="sng" dirty="0"/>
          </a:p>
        </p:txBody>
      </p:sp>
      <p:sp>
        <p:nvSpPr>
          <p:cNvPr id="3" name="Espace réservé du contenu 2"/>
          <p:cNvSpPr>
            <a:spLocks noGrp="1"/>
          </p:cNvSpPr>
          <p:nvPr>
            <p:ph idx="1"/>
          </p:nvPr>
        </p:nvSpPr>
        <p:spPr>
          <a:xfrm>
            <a:off x="779929" y="1546412"/>
            <a:ext cx="10116667" cy="4329456"/>
          </a:xfrm>
        </p:spPr>
        <p:txBody>
          <a:bodyPr>
            <a:normAutofit fontScale="25000" lnSpcReduction="20000"/>
          </a:bodyPr>
          <a:lstStyle/>
          <a:p>
            <a:pPr algn="just"/>
            <a:r>
              <a:rPr lang="fr-FR" b="1" u="sng" dirty="0" smtClean="0"/>
              <a:t>1</a:t>
            </a:r>
            <a:endParaRPr lang="fr-FR" sz="10000" b="1" u="sng" dirty="0"/>
          </a:p>
          <a:p>
            <a:pPr algn="just"/>
            <a:r>
              <a:rPr lang="fr-FR" sz="10000" b="1" u="sng" dirty="0" smtClean="0"/>
              <a:t>1) entrée </a:t>
            </a:r>
            <a:r>
              <a:rPr lang="fr-FR" sz="10000" b="1" u="sng" dirty="0"/>
              <a:t>par l’image </a:t>
            </a:r>
            <a:r>
              <a:rPr lang="fr-FR" sz="10000" b="1" u="sng" dirty="0" smtClean="0"/>
              <a:t>pour </a:t>
            </a:r>
            <a:r>
              <a:rPr lang="fr-FR" sz="10000" b="1" u="sng" dirty="0"/>
              <a:t>la Princesse de Clèves :</a:t>
            </a:r>
            <a:r>
              <a:rPr lang="fr-FR" sz="10000" dirty="0"/>
              <a:t> </a:t>
            </a:r>
            <a:r>
              <a:rPr lang="fr-FR" sz="10000" dirty="0" err="1"/>
              <a:t>cf</a:t>
            </a:r>
            <a:r>
              <a:rPr lang="fr-FR" sz="10000" dirty="0"/>
              <a:t> </a:t>
            </a:r>
            <a:r>
              <a:rPr lang="fr-FR" sz="10000" i="1" dirty="0"/>
              <a:t>Le Guépard</a:t>
            </a:r>
            <a:r>
              <a:rPr lang="fr-FR" sz="10000" dirty="0"/>
              <a:t> de </a:t>
            </a:r>
            <a:r>
              <a:rPr lang="fr-FR" sz="10000" dirty="0" err="1"/>
              <a:t>Viconti</a:t>
            </a:r>
            <a:r>
              <a:rPr lang="fr-FR" sz="10000" dirty="0"/>
              <a:t> : une scène de bal comparable à celle-ci.</a:t>
            </a:r>
          </a:p>
          <a:p>
            <a:pPr algn="just"/>
            <a:r>
              <a:rPr lang="fr-FR" sz="10000" dirty="0"/>
              <a:t>- Regarder images et éléments spécifiques à la scène de bal : tenue, la danse, les regards des deux danseurs et des autres, la salle : lieu fermé propice au regard, la lumière, le cadrage. </a:t>
            </a:r>
          </a:p>
          <a:p>
            <a:pPr algn="just"/>
            <a:r>
              <a:rPr lang="fr-FR" sz="10000" dirty="0"/>
              <a:t>- </a:t>
            </a:r>
            <a:r>
              <a:rPr lang="fr-FR" sz="10000" u="sng" dirty="0"/>
              <a:t>Sur quels éléments les élèves insisteraient-ils s’ils devaient écrire la scène ?</a:t>
            </a:r>
            <a:r>
              <a:rPr lang="fr-FR" sz="10000" dirty="0"/>
              <a:t>  </a:t>
            </a:r>
            <a:r>
              <a:rPr lang="fr-FR" sz="10000" dirty="0" smtClean="0"/>
              <a:t>(</a:t>
            </a:r>
            <a:r>
              <a:rPr lang="fr-FR" sz="10000" dirty="0"/>
              <a:t>le jeu de regards, le fait que ce soit codifié, le type de narrateur : des hypothèses de lecture qui vont nous permettre d’entrer dans le texte</a:t>
            </a:r>
            <a:r>
              <a:rPr lang="fr-FR" sz="10000" dirty="0" smtClean="0"/>
              <a:t>.</a:t>
            </a:r>
          </a:p>
          <a:p>
            <a:pPr algn="just"/>
            <a:endParaRPr lang="fr-FR" sz="10000" dirty="0"/>
          </a:p>
          <a:p>
            <a:pPr algn="just"/>
            <a:r>
              <a:rPr lang="fr-FR" sz="10000" dirty="0" smtClean="0"/>
              <a:t> </a:t>
            </a:r>
            <a:r>
              <a:rPr lang="fr-FR" sz="10000" b="1" u="sng" dirty="0"/>
              <a:t>Proposition de l’extrait</a:t>
            </a:r>
            <a:r>
              <a:rPr lang="fr-FR" sz="10000" u="sng" dirty="0"/>
              <a:t> : </a:t>
            </a:r>
            <a:r>
              <a:rPr lang="fr-FR" sz="10000" dirty="0"/>
              <a:t>quels éléments repris, lesquels </a:t>
            </a:r>
            <a:r>
              <a:rPr lang="fr-FR" sz="10000" dirty="0" smtClean="0"/>
              <a:t>n’ont pas été envisagés?</a:t>
            </a:r>
            <a:endParaRPr lang="fr-FR" sz="10000" dirty="0"/>
          </a:p>
          <a:p>
            <a:pPr algn="just"/>
            <a:r>
              <a:rPr lang="fr-FR" dirty="0"/>
              <a:t> </a:t>
            </a:r>
          </a:p>
          <a:p>
            <a:endParaRPr lang="fr-FR" dirty="0"/>
          </a:p>
        </p:txBody>
      </p:sp>
    </p:spTree>
    <p:extLst>
      <p:ext uri="{BB962C8B-B14F-4D97-AF65-F5344CB8AC3E}">
        <p14:creationId xmlns:p14="http://schemas.microsoft.com/office/powerpoint/2010/main" val="1403316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3426" y="821635"/>
            <a:ext cx="9823171" cy="5054233"/>
          </a:xfrm>
        </p:spPr>
        <p:txBody>
          <a:bodyPr/>
          <a:lstStyle/>
          <a:p>
            <a:pPr algn="ctr"/>
            <a:r>
              <a:rPr lang="fr-FR" u="sng" dirty="0"/>
              <a:t>Pour entrer dans la poésie lyrique en 4</a:t>
            </a:r>
            <a:r>
              <a:rPr lang="fr-FR" u="sng" dirty="0" smtClean="0"/>
              <a:t>°:</a:t>
            </a:r>
            <a:r>
              <a:rPr lang="fr-FR" dirty="0" smtClean="0"/>
              <a:t> </a:t>
            </a:r>
            <a:endParaRPr lang="fr-FR" dirty="0"/>
          </a:p>
          <a:p>
            <a:r>
              <a:rPr lang="fr-FR" dirty="0" smtClean="0"/>
              <a:t>Proposez  </a:t>
            </a:r>
            <a:r>
              <a:rPr lang="fr-FR" dirty="0"/>
              <a:t>« En bateau » de Debussy</a:t>
            </a:r>
            <a:r>
              <a:rPr lang="fr-FR" dirty="0" smtClean="0"/>
              <a:t>.</a:t>
            </a:r>
          </a:p>
          <a:p>
            <a:endParaRPr lang="fr-FR" dirty="0"/>
          </a:p>
          <a:p>
            <a:endParaRPr lang="fr-FR" dirty="0"/>
          </a:p>
          <a:p>
            <a:r>
              <a:rPr lang="fr-FR" dirty="0"/>
              <a:t>A partir de ces deux </a:t>
            </a:r>
            <a:r>
              <a:rPr lang="fr-FR" dirty="0" smtClean="0"/>
              <a:t>éléments, travaillez </a:t>
            </a:r>
            <a:r>
              <a:rPr lang="fr-FR" dirty="0"/>
              <a:t>sur la musique et le tableau : quels éléments du poème seraient mis en avant </a:t>
            </a:r>
            <a:r>
              <a:rPr lang="fr-FR" dirty="0" smtClean="0"/>
              <a:t>?</a:t>
            </a:r>
          </a:p>
          <a:p>
            <a:endParaRPr lang="fr-FR" dirty="0"/>
          </a:p>
          <a:p>
            <a:r>
              <a:rPr lang="fr-FR" dirty="0" smtClean="0"/>
              <a:t>Mise </a:t>
            </a:r>
            <a:r>
              <a:rPr lang="fr-FR" dirty="0"/>
              <a:t>en commun au tableau puis </a:t>
            </a:r>
            <a:r>
              <a:rPr lang="fr-FR" i="1" dirty="0"/>
              <a:t>Soleils couchants </a:t>
            </a:r>
            <a:r>
              <a:rPr lang="fr-FR" dirty="0"/>
              <a:t>Verlaine</a:t>
            </a:r>
          </a:p>
          <a:p>
            <a:endParaRPr lang="fr-FR" dirty="0"/>
          </a:p>
        </p:txBody>
      </p:sp>
    </p:spTree>
    <p:extLst>
      <p:ext uri="{BB962C8B-B14F-4D97-AF65-F5344CB8AC3E}">
        <p14:creationId xmlns:p14="http://schemas.microsoft.com/office/powerpoint/2010/main" val="180304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A partir d’un recueil de textes, </a:t>
            </a:r>
            <a:r>
              <a:rPr lang="fr-FR" b="1" i="1" u="sng" dirty="0"/>
              <a:t>les Orientales</a:t>
            </a:r>
            <a:r>
              <a:rPr lang="fr-FR" b="1" u="sng" dirty="0"/>
              <a:t> d’Hugo </a:t>
            </a:r>
            <a:r>
              <a:rPr lang="fr-FR" b="1" u="sng" dirty="0" smtClean="0"/>
              <a:t>:</a:t>
            </a:r>
            <a:endParaRPr lang="fr-FR" dirty="0"/>
          </a:p>
        </p:txBody>
      </p:sp>
      <p:sp>
        <p:nvSpPr>
          <p:cNvPr id="3" name="Espace réservé du contenu 2"/>
          <p:cNvSpPr>
            <a:spLocks noGrp="1"/>
          </p:cNvSpPr>
          <p:nvPr>
            <p:ph idx="1"/>
          </p:nvPr>
        </p:nvSpPr>
        <p:spPr/>
        <p:txBody>
          <a:bodyPr>
            <a:normAutofit fontScale="40000" lnSpcReduction="20000"/>
          </a:bodyPr>
          <a:lstStyle/>
          <a:p>
            <a:pPr algn="just"/>
            <a:r>
              <a:rPr lang="fr-FR" sz="5800" dirty="0" smtClean="0"/>
              <a:t>A  </a:t>
            </a:r>
            <a:r>
              <a:rPr lang="fr-FR" sz="5800" dirty="0"/>
              <a:t>partir des titres du recueil : quels atmosphères et impressions ? </a:t>
            </a:r>
            <a:endParaRPr lang="fr-FR" sz="5800" dirty="0" smtClean="0"/>
          </a:p>
          <a:p>
            <a:pPr algn="just"/>
            <a:r>
              <a:rPr lang="fr-FR" sz="5800" dirty="0" smtClean="0"/>
              <a:t>Puis </a:t>
            </a:r>
            <a:r>
              <a:rPr lang="fr-FR" sz="5800" dirty="0"/>
              <a:t>imaginez de quoi peut traiter le poème « Clair de lune » : amour ? A justifier. Description d’un paysage de Constantinople. La mort et la guerre ? </a:t>
            </a:r>
          </a:p>
          <a:p>
            <a:pPr algn="just"/>
            <a:r>
              <a:rPr lang="fr-FR" sz="5800" dirty="0"/>
              <a:t>Antinomie : premières strophes assez romantiques et massacre des femmes du sérail.</a:t>
            </a:r>
          </a:p>
          <a:p>
            <a:pPr algn="just"/>
            <a:r>
              <a:rPr lang="fr-FR" sz="5800" dirty="0"/>
              <a:t>Ecrire en quelques </a:t>
            </a:r>
            <a:r>
              <a:rPr lang="fr-FR" sz="5800" dirty="0" smtClean="0"/>
              <a:t>lignes: </a:t>
            </a:r>
            <a:r>
              <a:rPr lang="fr-FR" sz="5800" dirty="0"/>
              <a:t>sur quoi porterait le poème ?</a:t>
            </a:r>
          </a:p>
          <a:p>
            <a:pPr algn="just"/>
            <a:r>
              <a:rPr lang="fr-FR" sz="5800" dirty="0"/>
              <a:t>Il est intéressant de passer par les hypothèses de lecture.</a:t>
            </a:r>
          </a:p>
          <a:p>
            <a:r>
              <a:rPr lang="fr-FR" dirty="0"/>
              <a:t> </a:t>
            </a:r>
          </a:p>
          <a:p>
            <a:endParaRPr lang="fr-FR" dirty="0"/>
          </a:p>
        </p:txBody>
      </p:sp>
    </p:spTree>
    <p:extLst>
      <p:ext uri="{BB962C8B-B14F-4D97-AF65-F5344CB8AC3E}">
        <p14:creationId xmlns:p14="http://schemas.microsoft.com/office/powerpoint/2010/main" val="1982382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u="sng" dirty="0" smtClean="0"/>
              <a:t/>
            </a:r>
            <a:br>
              <a:rPr lang="fr-FR" b="1" u="sng" dirty="0" smtClean="0"/>
            </a:br>
            <a:r>
              <a:rPr lang="fr-FR" b="1" u="sng" dirty="0"/>
              <a:t/>
            </a:r>
            <a:br>
              <a:rPr lang="fr-FR" b="1" u="sng" dirty="0"/>
            </a:br>
            <a:r>
              <a:rPr lang="fr-FR" b="1" u="sng" dirty="0" smtClean="0"/>
              <a:t>Lettre </a:t>
            </a:r>
            <a:r>
              <a:rPr lang="fr-FR" b="1" u="sng" dirty="0"/>
              <a:t>de Rodolphe à Emma </a:t>
            </a:r>
            <a:r>
              <a:rPr lang="fr-FR" b="1" i="1" u="sng" dirty="0"/>
              <a:t>Madame Bovary</a:t>
            </a:r>
            <a:r>
              <a:rPr lang="fr-FR" b="1" u="sng" dirty="0"/>
              <a:t>. </a:t>
            </a:r>
            <a:r>
              <a:rPr lang="fr-FR" b="1" u="sng" dirty="0" smtClean="0"/>
              <a:t/>
            </a:r>
            <a:br>
              <a:rPr lang="fr-FR" b="1" u="sng" dirty="0" smtClean="0"/>
            </a:br>
            <a:r>
              <a:rPr lang="fr-FR" b="1" u="sng" dirty="0"/>
              <a:t/>
            </a:r>
            <a:br>
              <a:rPr lang="fr-FR" b="1" u="sng" dirty="0"/>
            </a:br>
            <a:endParaRPr lang="fr-FR" dirty="0"/>
          </a:p>
        </p:txBody>
      </p:sp>
      <p:sp>
        <p:nvSpPr>
          <p:cNvPr id="3" name="Espace réservé du contenu 2"/>
          <p:cNvSpPr>
            <a:spLocks noGrp="1"/>
          </p:cNvSpPr>
          <p:nvPr>
            <p:ph idx="1"/>
          </p:nvPr>
        </p:nvSpPr>
        <p:spPr/>
        <p:txBody>
          <a:bodyPr/>
          <a:lstStyle/>
          <a:p>
            <a:r>
              <a:rPr lang="fr-FR" b="1" u="sng" dirty="0"/>
              <a:t>A partir de l’extrait : </a:t>
            </a:r>
            <a:r>
              <a:rPr lang="fr-FR" b="1" dirty="0"/>
              <a:t>comment nous apparaît Rodolphe ?</a:t>
            </a:r>
            <a:r>
              <a:rPr lang="fr-FR" dirty="0"/>
              <a:t/>
            </a:r>
            <a:br>
              <a:rPr lang="fr-FR" dirty="0"/>
            </a:br>
            <a:r>
              <a:rPr lang="fr-FR" b="1" dirty="0" smtClean="0"/>
              <a:t>Deux découpages</a:t>
            </a:r>
            <a:r>
              <a:rPr lang="fr-FR" b="1" dirty="0"/>
              <a:t> : </a:t>
            </a:r>
            <a:r>
              <a:rPr lang="fr-FR" b="1" dirty="0" smtClean="0"/>
              <a:t>l’une avec les </a:t>
            </a:r>
            <a:r>
              <a:rPr lang="fr-FR" b="1" dirty="0"/>
              <a:t>commentaires/ </a:t>
            </a:r>
            <a:r>
              <a:rPr lang="fr-FR" b="1" dirty="0" smtClean="0"/>
              <a:t>l’autre seulement avec la lettre.</a:t>
            </a:r>
            <a:endParaRPr lang="fr-FR" dirty="0"/>
          </a:p>
        </p:txBody>
      </p:sp>
    </p:spTree>
    <p:extLst>
      <p:ext uri="{BB962C8B-B14F-4D97-AF65-F5344CB8AC3E}">
        <p14:creationId xmlns:p14="http://schemas.microsoft.com/office/powerpoint/2010/main" val="797656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Conclusion: la question n’est pas « quel texte » mais par quelle(s) démarche(s)</a:t>
            </a:r>
            <a:endParaRPr lang="fr-FR" dirty="0"/>
          </a:p>
        </p:txBody>
      </p:sp>
      <p:sp>
        <p:nvSpPr>
          <p:cNvPr id="3" name="Espace réservé du contenu 2"/>
          <p:cNvSpPr>
            <a:spLocks noGrp="1"/>
          </p:cNvSpPr>
          <p:nvPr>
            <p:ph idx="1"/>
          </p:nvPr>
        </p:nvSpPr>
        <p:spPr>
          <a:xfrm>
            <a:off x="808383" y="1802297"/>
            <a:ext cx="10088213" cy="4073572"/>
          </a:xfrm>
        </p:spPr>
        <p:txBody>
          <a:bodyPr>
            <a:normAutofit fontScale="25000" lnSpcReduction="20000"/>
          </a:bodyPr>
          <a:lstStyle/>
          <a:p>
            <a:r>
              <a:rPr lang="fr-FR" dirty="0"/>
              <a:t> </a:t>
            </a:r>
          </a:p>
          <a:p>
            <a:endParaRPr lang="fr-FR" sz="8000" dirty="0" smtClean="0"/>
          </a:p>
          <a:p>
            <a:pPr algn="just"/>
            <a:r>
              <a:rPr lang="fr-FR" sz="8000" dirty="0" smtClean="0"/>
              <a:t>- </a:t>
            </a:r>
            <a:r>
              <a:rPr lang="fr-FR" sz="8000" b="1" dirty="0"/>
              <a:t>La découverte du texte</a:t>
            </a:r>
            <a:r>
              <a:rPr lang="fr-FR" sz="8000" dirty="0"/>
              <a:t> : lecture professorale est un mode d’entrée d’une grande richesse mais ne suffit pas. A quels moments les élèves relisent-ils ? </a:t>
            </a:r>
          </a:p>
          <a:p>
            <a:pPr algn="just"/>
            <a:r>
              <a:rPr lang="fr-FR" sz="8000" dirty="0"/>
              <a:t>- </a:t>
            </a:r>
            <a:r>
              <a:rPr lang="fr-FR" sz="8000" b="1" dirty="0"/>
              <a:t>La compréhension littérale ? </a:t>
            </a:r>
            <a:r>
              <a:rPr lang="fr-FR" sz="8000" dirty="0"/>
              <a:t>A quel(s) moment (s)? Comment faire pour que les élèves aient des hypothèses de lecture ?</a:t>
            </a:r>
          </a:p>
          <a:p>
            <a:pPr algn="just"/>
            <a:r>
              <a:rPr lang="fr-FR" sz="8000" dirty="0"/>
              <a:t>- Tisser à partir de ce qu’ils sont capables de dire </a:t>
            </a:r>
            <a:r>
              <a:rPr lang="fr-FR" sz="8000" b="1" dirty="0"/>
              <a:t>des hypothèses de lecture.</a:t>
            </a:r>
          </a:p>
          <a:p>
            <a:pPr algn="just"/>
            <a:r>
              <a:rPr lang="fr-FR" sz="8000" dirty="0"/>
              <a:t>La démarche ne part pas de l’interprétation préexistante du professeur mais suppose une excellente maîtrise du texte par l’enseignant.</a:t>
            </a:r>
          </a:p>
          <a:p>
            <a:pPr algn="just"/>
            <a:r>
              <a:rPr lang="fr-FR" sz="8000" b="1" dirty="0"/>
              <a:t>La rigueur de l’ana</a:t>
            </a:r>
            <a:r>
              <a:rPr lang="fr-FR" sz="8000" dirty="0"/>
              <a:t>lyse demeure entière.</a:t>
            </a:r>
          </a:p>
          <a:p>
            <a:pPr algn="just"/>
            <a:r>
              <a:rPr lang="fr-FR" sz="8000" b="1" dirty="0"/>
              <a:t>Les élèves doivent collaborer à la construction du sens </a:t>
            </a:r>
            <a:r>
              <a:rPr lang="fr-FR" sz="8000" dirty="0"/>
              <a:t>mais chacun à la hauteur de  leurs compétences. L’hétérogénéité peut devenir source de richesse sans négliger </a:t>
            </a:r>
            <a:r>
              <a:rPr lang="fr-FR" sz="8000" dirty="0" smtClean="0"/>
              <a:t>personne.</a:t>
            </a:r>
            <a:endParaRPr lang="fr-FR" sz="8000" dirty="0"/>
          </a:p>
          <a:p>
            <a:r>
              <a:rPr lang="fr-FR" sz="8000" dirty="0"/>
              <a:t> </a:t>
            </a:r>
          </a:p>
          <a:p>
            <a:r>
              <a:rPr lang="fr-FR" dirty="0"/>
              <a:t> </a:t>
            </a:r>
          </a:p>
          <a:p>
            <a:endParaRPr lang="fr-FR" dirty="0"/>
          </a:p>
        </p:txBody>
      </p:sp>
    </p:spTree>
    <p:extLst>
      <p:ext uri="{BB962C8B-B14F-4D97-AF65-F5344CB8AC3E}">
        <p14:creationId xmlns:p14="http://schemas.microsoft.com/office/powerpoint/2010/main" val="1258586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8957" y="940904"/>
            <a:ext cx="9637640" cy="4934964"/>
          </a:xfrm>
        </p:spPr>
        <p:txBody>
          <a:bodyPr>
            <a:normAutofit/>
          </a:bodyPr>
          <a:lstStyle/>
          <a:p>
            <a:endParaRPr lang="fr-FR" b="1" u="sng" dirty="0" smtClean="0"/>
          </a:p>
          <a:p>
            <a:r>
              <a:rPr lang="fr-FR" b="1" u="sng" dirty="0" smtClean="0"/>
              <a:t>Interpréter</a:t>
            </a:r>
            <a:r>
              <a:rPr lang="fr-FR" dirty="0"/>
              <a:t> : </a:t>
            </a:r>
            <a:r>
              <a:rPr lang="fr-FR" dirty="0" smtClean="0"/>
              <a:t>c’est traduire </a:t>
            </a:r>
            <a:r>
              <a:rPr lang="fr-FR" dirty="0"/>
              <a:t>en termes d’effets de sens : organiser l’ensemble pour construire une interprétation </a:t>
            </a:r>
            <a:r>
              <a:rPr lang="fr-FR" dirty="0" smtClean="0"/>
              <a:t>globale.</a:t>
            </a:r>
          </a:p>
          <a:p>
            <a:endParaRPr lang="fr-FR" b="1" u="sng" dirty="0"/>
          </a:p>
          <a:p>
            <a:r>
              <a:rPr lang="fr-FR" b="1" u="sng" dirty="0" smtClean="0"/>
              <a:t>Rendre </a:t>
            </a:r>
            <a:r>
              <a:rPr lang="fr-FR" b="1" u="sng" dirty="0"/>
              <a:t>compte de l’interprétation </a:t>
            </a:r>
            <a:r>
              <a:rPr lang="fr-FR" dirty="0"/>
              <a:t>: à l’écrit et à l’oral proposer un compte-rendu organisé. Interpréter par une lecture expressive</a:t>
            </a:r>
            <a:r>
              <a:rPr lang="fr-FR" dirty="0" smtClean="0"/>
              <a:t>.	</a:t>
            </a:r>
          </a:p>
          <a:p>
            <a:endParaRPr lang="fr-FR" dirty="0"/>
          </a:p>
          <a:p>
            <a:endParaRPr lang="fr-FR" dirty="0" smtClean="0"/>
          </a:p>
          <a:p>
            <a:r>
              <a:rPr lang="fr-FR" dirty="0" smtClean="0"/>
              <a:t>		</a:t>
            </a:r>
            <a:r>
              <a:rPr lang="fr-FR" smtClean="0"/>
              <a:t>	</a:t>
            </a:r>
            <a:r>
              <a:rPr lang="fr-FR" sz="4000" smtClean="0">
                <a:latin typeface="Apple Chancery" charset="0"/>
                <a:ea typeface="Apple Chancery" charset="0"/>
                <a:cs typeface="Apple Chancery" charset="0"/>
              </a:rPr>
              <a:t>Pour </a:t>
            </a:r>
            <a:r>
              <a:rPr lang="fr-FR" sz="4000" dirty="0" smtClean="0">
                <a:latin typeface="Apple Chancery" charset="0"/>
                <a:ea typeface="Apple Chancery" charset="0"/>
                <a:cs typeface="Apple Chancery" charset="0"/>
              </a:rPr>
              <a:t>que demeure le plaisir de lire</a:t>
            </a:r>
            <a:r>
              <a:rPr lang="mr-IN" sz="4000" dirty="0" smtClean="0">
                <a:latin typeface="Apple Chancery" charset="0"/>
                <a:ea typeface="Apple Chancery" charset="0"/>
                <a:cs typeface="Apple Chancery" charset="0"/>
              </a:rPr>
              <a:t>…</a:t>
            </a:r>
            <a:r>
              <a:rPr lang="fr-FR" sz="4000" dirty="0">
                <a:latin typeface="Apple Chancery" charset="0"/>
                <a:ea typeface="Apple Chancery" charset="0"/>
                <a:cs typeface="Apple Chancery" charset="0"/>
              </a:rPr>
              <a:t> </a:t>
            </a:r>
          </a:p>
          <a:p>
            <a:endParaRPr lang="fr-FR" dirty="0"/>
          </a:p>
        </p:txBody>
      </p:sp>
    </p:spTree>
    <p:extLst>
      <p:ext uri="{BB962C8B-B14F-4D97-AF65-F5344CB8AC3E}">
        <p14:creationId xmlns:p14="http://schemas.microsoft.com/office/powerpoint/2010/main" val="28858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887008"/>
          </a:xfrm>
        </p:spPr>
        <p:txBody>
          <a:bodyPr>
            <a:normAutofit/>
          </a:bodyPr>
          <a:lstStyle/>
          <a:p>
            <a:pPr algn="l"/>
            <a:r>
              <a:rPr lang="fr-FR" sz="2800" b="1" u="sng" dirty="0" smtClean="0"/>
              <a:t>b. Au collège</a:t>
            </a:r>
            <a:endParaRPr lang="fr-FR" sz="2800" b="1" u="sng" dirty="0"/>
          </a:p>
        </p:txBody>
      </p:sp>
      <p:sp>
        <p:nvSpPr>
          <p:cNvPr id="3" name="Espace réservé du contenu 2"/>
          <p:cNvSpPr>
            <a:spLocks noGrp="1"/>
          </p:cNvSpPr>
          <p:nvPr>
            <p:ph idx="1"/>
          </p:nvPr>
        </p:nvSpPr>
        <p:spPr>
          <a:xfrm>
            <a:off x="968188" y="1694329"/>
            <a:ext cx="9928408" cy="4181539"/>
          </a:xfrm>
        </p:spPr>
        <p:txBody>
          <a:bodyPr>
            <a:normAutofit fontScale="25000" lnSpcReduction="20000"/>
          </a:bodyPr>
          <a:lstStyle/>
          <a:p>
            <a:pPr algn="just"/>
            <a:r>
              <a:rPr lang="fr-FR" sz="11200" b="1" u="sng" dirty="0" smtClean="0"/>
              <a:t>D’après les textes du </a:t>
            </a:r>
            <a:r>
              <a:rPr lang="fr-FR" sz="11200" b="1" u="sng" dirty="0"/>
              <a:t>28 août </a:t>
            </a:r>
            <a:r>
              <a:rPr lang="fr-FR" sz="11200" b="1" u="sng" dirty="0" smtClean="0"/>
              <a:t>2008</a:t>
            </a:r>
            <a:endParaRPr lang="fr-FR" sz="5100" i="1" dirty="0" smtClean="0"/>
          </a:p>
          <a:p>
            <a:pPr algn="just"/>
            <a:endParaRPr lang="fr-FR" sz="7000" i="1" dirty="0" smtClean="0"/>
          </a:p>
          <a:p>
            <a:pPr algn="just"/>
            <a:r>
              <a:rPr lang="fr-FR" sz="11200" i="1" dirty="0" smtClean="0"/>
              <a:t>Proposer une «</a:t>
            </a:r>
            <a:r>
              <a:rPr lang="fr-FR" sz="11200" i="1" dirty="0"/>
              <a:t> </a:t>
            </a:r>
            <a:r>
              <a:rPr lang="fr-FR" sz="11200" i="1" dirty="0" smtClean="0"/>
              <a:t>lecture </a:t>
            </a:r>
            <a:r>
              <a:rPr lang="fr-FR" sz="11200" i="1" dirty="0"/>
              <a:t>attentive et réfléchie cherchant à éclairer le sens des textes…  et à construire chez l’élève des compétences d’analyse et de compréhension. S’appuyer sur une </a:t>
            </a:r>
            <a:r>
              <a:rPr lang="fr-FR" sz="11200" b="1" i="1" dirty="0"/>
              <a:t>approche intuitive </a:t>
            </a:r>
            <a:r>
              <a:rPr lang="fr-FR" sz="11200" i="1" dirty="0"/>
              <a:t>sur les réactions spontanées de la classe pour </a:t>
            </a:r>
            <a:r>
              <a:rPr lang="fr-FR" sz="11200" b="1" i="1" dirty="0"/>
              <a:t>aller vers une interprétation raisonnée. </a:t>
            </a:r>
            <a:r>
              <a:rPr lang="fr-FR" sz="11200" b="1" i="1" dirty="0" smtClean="0"/>
              <a:t>»</a:t>
            </a:r>
            <a:endParaRPr lang="fr-FR" sz="11200" dirty="0"/>
          </a:p>
          <a:p>
            <a:pPr algn="just"/>
            <a:r>
              <a:rPr lang="fr-FR" sz="11200" i="1" dirty="0" smtClean="0"/>
              <a:t>«</a:t>
            </a:r>
            <a:r>
              <a:rPr lang="fr-FR" sz="11200" i="1" dirty="0"/>
              <a:t>  On développe l’aptitude des élèves à s’interroger sur les effets produits par les </a:t>
            </a:r>
            <a:r>
              <a:rPr lang="fr-FR" sz="11200" i="1" dirty="0" smtClean="0"/>
              <a:t>textes… Le vocabulaire </a:t>
            </a:r>
            <a:r>
              <a:rPr lang="fr-FR" sz="11200" i="1" dirty="0"/>
              <a:t>technique </a:t>
            </a:r>
            <a:r>
              <a:rPr lang="fr-FR" sz="11200" i="1" dirty="0" smtClean="0"/>
              <a:t>doit </a:t>
            </a:r>
            <a:r>
              <a:rPr lang="fr-FR" sz="11200" i="1" dirty="0"/>
              <a:t>rester limité</a:t>
            </a:r>
            <a:r>
              <a:rPr lang="fr-FR" sz="11200" dirty="0"/>
              <a:t> </a:t>
            </a:r>
            <a:r>
              <a:rPr lang="fr-FR" sz="11200" dirty="0" smtClean="0"/>
              <a:t>». Les outils d’analyse ne sont pas </a:t>
            </a:r>
            <a:r>
              <a:rPr lang="fr-FR" sz="11200" dirty="0"/>
              <a:t>des objets d’étude en eux-mêmes : ils sont au service de la compréhension et de la réflexion sur le sens.</a:t>
            </a:r>
          </a:p>
          <a:p>
            <a:pPr algn="just"/>
            <a:r>
              <a:rPr lang="fr-FR" sz="11200" dirty="0"/>
              <a:t> </a:t>
            </a:r>
          </a:p>
          <a:p>
            <a:endParaRPr lang="fr-FR" dirty="0"/>
          </a:p>
          <a:p>
            <a:r>
              <a:rPr lang="fr-FR" dirty="0"/>
              <a:t> </a:t>
            </a:r>
          </a:p>
          <a:p>
            <a:endParaRPr lang="fr-FR" dirty="0"/>
          </a:p>
        </p:txBody>
      </p:sp>
    </p:spTree>
    <p:extLst>
      <p:ext uri="{BB962C8B-B14F-4D97-AF65-F5344CB8AC3E}">
        <p14:creationId xmlns:p14="http://schemas.microsoft.com/office/powerpoint/2010/main" val="113475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Programme de lycée 30 septembre 2010</a:t>
            </a:r>
            <a:r>
              <a:rPr lang="fr-FR" dirty="0"/>
              <a:t/>
            </a:r>
            <a:br>
              <a:rPr lang="fr-FR" dirty="0"/>
            </a:br>
            <a:endParaRPr lang="fr-FR" dirty="0"/>
          </a:p>
        </p:txBody>
      </p:sp>
      <p:sp>
        <p:nvSpPr>
          <p:cNvPr id="3" name="Espace réservé du contenu 2"/>
          <p:cNvSpPr>
            <a:spLocks noGrp="1"/>
          </p:cNvSpPr>
          <p:nvPr>
            <p:ph idx="1"/>
          </p:nvPr>
        </p:nvSpPr>
        <p:spPr>
          <a:xfrm>
            <a:off x="1295401" y="1761565"/>
            <a:ext cx="9601195" cy="4114303"/>
          </a:xfrm>
        </p:spPr>
        <p:txBody>
          <a:bodyPr>
            <a:normAutofit fontScale="25000" lnSpcReduction="20000"/>
          </a:bodyPr>
          <a:lstStyle/>
          <a:p>
            <a:pPr algn="just"/>
            <a:r>
              <a:rPr lang="fr-FR" sz="11200" b="1" u="sng" dirty="0" smtClean="0"/>
              <a:t>Elle obéit à trois  finalités:</a:t>
            </a:r>
            <a:endParaRPr lang="fr-FR" sz="11200" b="1" u="sng" dirty="0"/>
          </a:p>
          <a:p>
            <a:pPr algn="just"/>
            <a:endParaRPr lang="fr-FR" sz="11200" dirty="0" smtClean="0">
              <a:sym typeface="Wingdings" charset="2"/>
            </a:endParaRPr>
          </a:p>
          <a:p>
            <a:pPr algn="just"/>
            <a:r>
              <a:rPr lang="fr-FR" sz="11200" dirty="0" smtClean="0">
                <a:sym typeface="Wingdings" charset="2"/>
              </a:rPr>
              <a:t></a:t>
            </a:r>
            <a:r>
              <a:rPr lang="fr-FR" sz="11200" dirty="0" smtClean="0"/>
              <a:t> l’acquisition </a:t>
            </a:r>
            <a:r>
              <a:rPr lang="fr-FR" sz="11200" dirty="0"/>
              <a:t>d’une culture</a:t>
            </a:r>
          </a:p>
          <a:p>
            <a:pPr algn="just"/>
            <a:r>
              <a:rPr lang="fr-FR" sz="11200" dirty="0">
                <a:sym typeface="Wingdings" charset="2"/>
              </a:rPr>
              <a:t></a:t>
            </a:r>
            <a:r>
              <a:rPr lang="fr-FR" sz="11200" dirty="0"/>
              <a:t> </a:t>
            </a:r>
            <a:r>
              <a:rPr lang="fr-FR" sz="11200" dirty="0" smtClean="0"/>
              <a:t>la formation </a:t>
            </a:r>
            <a:r>
              <a:rPr lang="fr-FR" sz="11200" dirty="0"/>
              <a:t>personnelle</a:t>
            </a:r>
          </a:p>
          <a:p>
            <a:pPr algn="just"/>
            <a:r>
              <a:rPr lang="fr-FR" sz="11200" dirty="0">
                <a:sym typeface="Wingdings" charset="2"/>
              </a:rPr>
              <a:t></a:t>
            </a:r>
            <a:r>
              <a:rPr lang="fr-FR" sz="11200" dirty="0"/>
              <a:t> </a:t>
            </a:r>
            <a:r>
              <a:rPr lang="fr-FR" sz="11200" dirty="0" smtClean="0"/>
              <a:t>la formation </a:t>
            </a:r>
            <a:r>
              <a:rPr lang="fr-FR" sz="11200" dirty="0"/>
              <a:t>du citoyen.</a:t>
            </a:r>
          </a:p>
          <a:p>
            <a:pPr algn="just"/>
            <a:r>
              <a:rPr lang="fr-FR" sz="11200" dirty="0" smtClean="0"/>
              <a:t>Il s’agit de favoriser l’apprentissage </a:t>
            </a:r>
            <a:r>
              <a:rPr lang="fr-FR" sz="11200" dirty="0"/>
              <a:t>d’une démarche utile à de futurs citoyens. Ces finalités sont atteintes grâce à une progression méthodique qui prend principalement appui sur la lecture et l’étude des textes majeurs de notre patrimoine</a:t>
            </a:r>
            <a:r>
              <a:rPr lang="fr-FR" sz="5900" dirty="0"/>
              <a:t>.</a:t>
            </a:r>
          </a:p>
          <a:p>
            <a:endParaRPr lang="fr-FR" dirty="0"/>
          </a:p>
        </p:txBody>
      </p:sp>
    </p:spTree>
    <p:extLst>
      <p:ext uri="{BB962C8B-B14F-4D97-AF65-F5344CB8AC3E}">
        <p14:creationId xmlns:p14="http://schemas.microsoft.com/office/powerpoint/2010/main" val="75481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6106" y="833718"/>
            <a:ext cx="9780491" cy="5042150"/>
          </a:xfrm>
        </p:spPr>
        <p:txBody>
          <a:bodyPr>
            <a:normAutofit lnSpcReduction="10000"/>
          </a:bodyPr>
          <a:lstStyle/>
          <a:p>
            <a:pPr algn="ctr"/>
            <a:endParaRPr lang="fr-FR" sz="3000" b="1" u="sng" dirty="0"/>
          </a:p>
          <a:p>
            <a:pPr algn="ctr"/>
            <a:r>
              <a:rPr lang="fr-FR" sz="4000" b="1" dirty="0" smtClean="0"/>
              <a:t>Les </a:t>
            </a:r>
            <a:r>
              <a:rPr lang="fr-FR" sz="4000" b="1" dirty="0"/>
              <a:t>compétences en lien avec la LA </a:t>
            </a:r>
            <a:endParaRPr lang="fr-FR" sz="4000" dirty="0" smtClean="0"/>
          </a:p>
          <a:p>
            <a:endParaRPr lang="fr-FR" sz="3000" i="1" dirty="0" smtClean="0">
              <a:sym typeface="Wingdings"/>
            </a:endParaRPr>
          </a:p>
          <a:p>
            <a:pPr algn="just"/>
            <a:r>
              <a:rPr lang="fr-FR" sz="3000" i="1" dirty="0" smtClean="0">
                <a:sym typeface="Wingdings"/>
              </a:rPr>
              <a:t> </a:t>
            </a:r>
            <a:r>
              <a:rPr lang="fr-FR" i="1" dirty="0" smtClean="0"/>
              <a:t>«</a:t>
            </a:r>
            <a:r>
              <a:rPr lang="fr-FR" sz="2800" i="1" dirty="0"/>
              <a:t>  être capable de lire, de comprendre et d’analyser des œuvres de genres variés et de rendre compte de cette lecture à l’écrit comme à l’oral </a:t>
            </a:r>
            <a:r>
              <a:rPr lang="fr-FR" sz="2800" i="1" dirty="0" smtClean="0"/>
              <a:t>»</a:t>
            </a:r>
          </a:p>
          <a:p>
            <a:pPr algn="just"/>
            <a:r>
              <a:rPr lang="fr-FR" sz="2800" i="1" dirty="0" smtClean="0">
                <a:sym typeface="Wingdings"/>
              </a:rPr>
              <a:t> </a:t>
            </a:r>
            <a:r>
              <a:rPr lang="fr-FR" sz="2800" i="1" dirty="0" smtClean="0"/>
              <a:t>«</a:t>
            </a:r>
            <a:r>
              <a:rPr lang="fr-FR" sz="2800" i="1" dirty="0"/>
              <a:t>  faire des hypothèses de lecture, proposer des interprétations </a:t>
            </a:r>
            <a:r>
              <a:rPr lang="fr-FR" sz="2800" i="1" dirty="0" smtClean="0"/>
              <a:t>»</a:t>
            </a:r>
            <a:endParaRPr lang="fr-FR" sz="2800" dirty="0" smtClean="0"/>
          </a:p>
          <a:p>
            <a:pPr algn="just"/>
            <a:r>
              <a:rPr lang="fr-FR" sz="2800" i="1" dirty="0" smtClean="0">
                <a:sym typeface="Wingdings"/>
              </a:rPr>
              <a:t> </a:t>
            </a:r>
            <a:r>
              <a:rPr lang="fr-FR" sz="2800" i="1" dirty="0" smtClean="0"/>
              <a:t>«</a:t>
            </a:r>
            <a:r>
              <a:rPr lang="fr-FR" sz="2800" i="1" dirty="0"/>
              <a:t> formuler une appréciation personnelle et savoir la justifier »</a:t>
            </a:r>
            <a:endParaRPr lang="fr-FR" sz="2800" dirty="0"/>
          </a:p>
          <a:p>
            <a:pPr algn="just"/>
            <a:r>
              <a:rPr lang="fr-FR" sz="2800" i="1" dirty="0" smtClean="0">
                <a:sym typeface="Wingdings"/>
              </a:rPr>
              <a:t> </a:t>
            </a:r>
            <a:r>
              <a:rPr lang="fr-FR" sz="2800" i="1" dirty="0" smtClean="0"/>
              <a:t>«</a:t>
            </a:r>
            <a:r>
              <a:rPr lang="fr-FR" sz="2800" i="1" dirty="0"/>
              <a:t> savoir utiliser ses connaissances grammaticales pour lire et analyser les textes </a:t>
            </a:r>
            <a:r>
              <a:rPr lang="fr-FR" sz="2800" i="1" dirty="0" smtClean="0"/>
              <a:t>».</a:t>
            </a:r>
            <a:endParaRPr lang="fr-FR" sz="2800" dirty="0"/>
          </a:p>
          <a:p>
            <a:endParaRPr lang="fr-FR" dirty="0"/>
          </a:p>
        </p:txBody>
      </p:sp>
    </p:spTree>
    <p:extLst>
      <p:ext uri="{BB962C8B-B14F-4D97-AF65-F5344CB8AC3E}">
        <p14:creationId xmlns:p14="http://schemas.microsoft.com/office/powerpoint/2010/main" val="139178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344209"/>
          </a:xfrm>
        </p:spPr>
        <p:txBody>
          <a:bodyPr>
            <a:normAutofit fontScale="90000"/>
          </a:bodyPr>
          <a:lstStyle/>
          <a:p>
            <a:r>
              <a:rPr lang="fr-FR" b="1" dirty="0"/>
              <a:t>Les </a:t>
            </a:r>
            <a:r>
              <a:rPr lang="fr-FR" b="1" dirty="0" smtClean="0"/>
              <a:t>activités</a:t>
            </a:r>
            <a:r>
              <a:rPr lang="fr-FR" b="1" dirty="0"/>
              <a:t> </a:t>
            </a:r>
            <a:r>
              <a:rPr lang="fr-FR" dirty="0"/>
              <a:t/>
            </a:r>
            <a:br>
              <a:rPr lang="fr-FR" dirty="0"/>
            </a:br>
            <a:endParaRPr lang="fr-FR" dirty="0"/>
          </a:p>
        </p:txBody>
      </p:sp>
      <p:sp>
        <p:nvSpPr>
          <p:cNvPr id="3" name="Espace réservé du contenu 2"/>
          <p:cNvSpPr>
            <a:spLocks noGrp="1"/>
          </p:cNvSpPr>
          <p:nvPr>
            <p:ph idx="1"/>
          </p:nvPr>
        </p:nvSpPr>
        <p:spPr>
          <a:xfrm>
            <a:off x="1295402" y="1882588"/>
            <a:ext cx="9601194" cy="3993280"/>
          </a:xfrm>
        </p:spPr>
        <p:txBody>
          <a:bodyPr>
            <a:normAutofit fontScale="25000" lnSpcReduction="20000"/>
          </a:bodyPr>
          <a:lstStyle/>
          <a:p>
            <a:r>
              <a:rPr lang="fr-FR" sz="12300" b="1" u="sng" dirty="0"/>
              <a:t>I</a:t>
            </a:r>
            <a:r>
              <a:rPr lang="fr-FR" sz="12300" b="1" u="sng" dirty="0" smtClean="0"/>
              <a:t>L FAUT FAVORISER</a:t>
            </a:r>
          </a:p>
          <a:p>
            <a:endParaRPr lang="fr-FR" sz="12300" i="1" dirty="0" smtClean="0"/>
          </a:p>
          <a:p>
            <a:r>
              <a:rPr lang="fr-FR" sz="16000" i="1" dirty="0" smtClean="0"/>
              <a:t> </a:t>
            </a:r>
            <a:r>
              <a:rPr lang="fr-FR" sz="16000" i="1" dirty="0" smtClean="0">
                <a:sym typeface="Wingdings"/>
              </a:rPr>
              <a:t> des « </a:t>
            </a:r>
            <a:r>
              <a:rPr lang="fr-FR" sz="16000" i="1" dirty="0" smtClean="0"/>
              <a:t>activités </a:t>
            </a:r>
            <a:r>
              <a:rPr lang="fr-FR" sz="16000" i="1" dirty="0"/>
              <a:t>variées favorisant une approche vivante des apprentissages »</a:t>
            </a:r>
            <a:r>
              <a:rPr lang="fr-FR" sz="16000" dirty="0"/>
              <a:t> : </a:t>
            </a:r>
            <a:r>
              <a:rPr lang="fr-FR" sz="16000" b="1" dirty="0" smtClean="0"/>
              <a:t>Quels </a:t>
            </a:r>
            <a:r>
              <a:rPr lang="fr-FR" sz="16000" b="1" dirty="0"/>
              <a:t>dispositifs pédagogiques et </a:t>
            </a:r>
            <a:r>
              <a:rPr lang="fr-FR" sz="16000" b="1" dirty="0" smtClean="0"/>
              <a:t>didactique </a:t>
            </a:r>
            <a:r>
              <a:rPr lang="fr-FR" sz="16000" b="1" dirty="0"/>
              <a:t>va-t-on mettre en œuvre ? Imaginer des approches </a:t>
            </a:r>
            <a:r>
              <a:rPr lang="fr-FR" sz="16000" b="1" dirty="0" smtClean="0"/>
              <a:t>différentes.</a:t>
            </a:r>
          </a:p>
          <a:p>
            <a:endParaRPr lang="fr-FR" sz="6400" dirty="0"/>
          </a:p>
        </p:txBody>
      </p:sp>
    </p:spTree>
    <p:extLst>
      <p:ext uri="{BB962C8B-B14F-4D97-AF65-F5344CB8AC3E}">
        <p14:creationId xmlns:p14="http://schemas.microsoft.com/office/powerpoint/2010/main" val="184157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0271" y="766482"/>
            <a:ext cx="10076326" cy="5109386"/>
          </a:xfrm>
        </p:spPr>
        <p:txBody>
          <a:bodyPr>
            <a:normAutofit fontScale="25000" lnSpcReduction="20000"/>
          </a:bodyPr>
          <a:lstStyle/>
          <a:p>
            <a:pPr algn="just"/>
            <a:r>
              <a:rPr lang="fr-FR" sz="16000" i="1" dirty="0" smtClean="0">
                <a:sym typeface="Wingdings"/>
              </a:rPr>
              <a:t> </a:t>
            </a:r>
            <a:r>
              <a:rPr lang="fr-FR" sz="16000" i="1" dirty="0" smtClean="0"/>
              <a:t>«</a:t>
            </a:r>
            <a:r>
              <a:rPr lang="fr-FR" sz="16000" i="1" dirty="0"/>
              <a:t>  favoriser (l)’engagement des élèves dans leur travail » </a:t>
            </a:r>
            <a:r>
              <a:rPr lang="fr-FR" sz="16000" dirty="0"/>
              <a:t>: </a:t>
            </a:r>
            <a:endParaRPr lang="fr-FR" sz="16000" dirty="0" smtClean="0"/>
          </a:p>
          <a:p>
            <a:pPr algn="just"/>
            <a:endParaRPr lang="fr-FR" sz="4000" b="1" dirty="0" smtClean="0"/>
          </a:p>
          <a:p>
            <a:pPr algn="just"/>
            <a:r>
              <a:rPr lang="fr-FR" sz="11100" b="1" dirty="0" smtClean="0"/>
              <a:t>Il peut y avoir une grande </a:t>
            </a:r>
            <a:r>
              <a:rPr lang="fr-FR" sz="11100" b="1" dirty="0"/>
              <a:t>passivité des élèves malgré la participation</a:t>
            </a:r>
            <a:r>
              <a:rPr lang="fr-FR" sz="11100" dirty="0"/>
              <a:t>. </a:t>
            </a:r>
            <a:r>
              <a:rPr lang="fr-FR" sz="11100" b="1" dirty="0"/>
              <a:t>Des grands parleurs, des gens qui écoutent et d‘autres… Peut-être que notre démarche professorale provoque cette attitude consumériste</a:t>
            </a:r>
            <a:r>
              <a:rPr lang="fr-FR" sz="11100" b="1" dirty="0" smtClean="0"/>
              <a:t>.</a:t>
            </a:r>
          </a:p>
          <a:p>
            <a:pPr algn="just"/>
            <a:r>
              <a:rPr lang="fr-FR" sz="11100" b="1" dirty="0" smtClean="0"/>
              <a:t> </a:t>
            </a:r>
            <a:r>
              <a:rPr lang="fr-FR" sz="11100" b="1" dirty="0"/>
              <a:t>Résistance - par rapport à une demande qui est celle des élèves et des parents- au fait de distribuer des lectures analytiques toutes faites. </a:t>
            </a:r>
            <a:endParaRPr lang="fr-FR" sz="11100" b="1" dirty="0" smtClean="0"/>
          </a:p>
          <a:p>
            <a:pPr algn="just"/>
            <a:r>
              <a:rPr lang="fr-FR" sz="11100" b="1" dirty="0" smtClean="0"/>
              <a:t>Or nous </a:t>
            </a:r>
            <a:r>
              <a:rPr lang="fr-FR" sz="11100" b="1" dirty="0"/>
              <a:t>sommes chargés de la formation intellectuelle des élèves</a:t>
            </a:r>
            <a:r>
              <a:rPr lang="fr-FR" sz="11100" b="1" dirty="0" smtClean="0"/>
              <a:t>.</a:t>
            </a:r>
            <a:r>
              <a:rPr lang="fr-FR" sz="11100" dirty="0"/>
              <a:t> </a:t>
            </a:r>
          </a:p>
          <a:p>
            <a:endParaRPr lang="fr-FR" dirty="0"/>
          </a:p>
        </p:txBody>
      </p:sp>
    </p:spTree>
    <p:extLst>
      <p:ext uri="{BB962C8B-B14F-4D97-AF65-F5344CB8AC3E}">
        <p14:creationId xmlns:p14="http://schemas.microsoft.com/office/powerpoint/2010/main" val="117984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3035" y="564776"/>
            <a:ext cx="10143562" cy="5311092"/>
          </a:xfrm>
        </p:spPr>
        <p:txBody>
          <a:bodyPr>
            <a:noAutofit/>
          </a:bodyPr>
          <a:lstStyle/>
          <a:p>
            <a:r>
              <a:rPr lang="fr-FR" sz="4000" i="1" dirty="0" smtClean="0">
                <a:sym typeface="Wingdings"/>
              </a:rPr>
              <a:t> </a:t>
            </a:r>
            <a:r>
              <a:rPr lang="fr-FR" sz="4000" i="1" dirty="0" smtClean="0"/>
              <a:t>«</a:t>
            </a:r>
            <a:r>
              <a:rPr lang="fr-FR" sz="4000" i="1" dirty="0"/>
              <a:t>  Pratiquer les diverses formes de la lecture scolaire : cursive, analytique »</a:t>
            </a:r>
            <a:r>
              <a:rPr lang="fr-FR" sz="4000" dirty="0"/>
              <a:t>. </a:t>
            </a:r>
            <a:r>
              <a:rPr lang="fr-FR" sz="4000" b="1" dirty="0" smtClean="0"/>
              <a:t>La </a:t>
            </a:r>
            <a:r>
              <a:rPr lang="fr-FR" sz="4000" b="1" dirty="0"/>
              <a:t>lecture cursive est la lecture hors temps scolaire. D’abord donner l’appétence de la lecture aux élèves. Proposer des œuvres accessibles qui développent le plaisir de lecture. Les lectures patrimoniales nécessitent notre aide, elles doivent être accompagnées.</a:t>
            </a:r>
            <a:endParaRPr lang="fr-FR" sz="4000" dirty="0"/>
          </a:p>
          <a:p>
            <a:endParaRPr lang="fr-FR" sz="4000" dirty="0"/>
          </a:p>
        </p:txBody>
      </p:sp>
    </p:spTree>
    <p:extLst>
      <p:ext uri="{BB962C8B-B14F-4D97-AF65-F5344CB8AC3E}">
        <p14:creationId xmlns:p14="http://schemas.microsoft.com/office/powerpoint/2010/main" val="1313297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373</TotalTime>
  <Words>894</Words>
  <Application>Microsoft Macintosh PowerPoint</Application>
  <PresentationFormat>Grand écran</PresentationFormat>
  <Paragraphs>274</Paragraphs>
  <Slides>37</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Apple Chancery</vt:lpstr>
      <vt:lpstr>Calibri</vt:lpstr>
      <vt:lpstr>Cambria</vt:lpstr>
      <vt:lpstr>Garamond</vt:lpstr>
      <vt:lpstr>Mangal</vt:lpstr>
      <vt:lpstr>ＭＳ 明朝</vt:lpstr>
      <vt:lpstr>Times New Roman</vt:lpstr>
      <vt:lpstr>Wingdings</vt:lpstr>
      <vt:lpstr>Arial</vt:lpstr>
      <vt:lpstr>Organique</vt:lpstr>
      <vt:lpstr>La lecture analytique</vt:lpstr>
      <vt:lpstr>Plan de la présentation</vt:lpstr>
      <vt:lpstr>I. Les textes officiels:</vt:lpstr>
      <vt:lpstr>b. Au collège</vt:lpstr>
      <vt:lpstr>Programme de lycée 30 septembre 2010 </vt:lpstr>
      <vt:lpstr>Présentation PowerPoint</vt:lpstr>
      <vt:lpstr>Les activités  </vt:lpstr>
      <vt:lpstr>Présentation PowerPoint</vt:lpstr>
      <vt:lpstr>Présentation PowerPoint</vt:lpstr>
      <vt:lpstr>AU COLLEGE/ AU LYCEE</vt:lpstr>
      <vt:lpstr>b. Les malentendus</vt:lpstr>
      <vt:lpstr>La pédagogie des trois verbes</vt:lpstr>
      <vt:lpstr>La lecture analytique vaut-elle comme produit fin ou comme processus?</vt:lpstr>
      <vt:lpstr>Il faut combiner plusieurs objectifs:</vt:lpstr>
      <vt:lpstr>Présentation PowerPoint</vt:lpstr>
      <vt:lpstr>L’explication de texte, un exercice à revivifier, Patrick Laudet, site éduscol</vt:lpstr>
      <vt:lpstr>Présentation PowerPoint</vt:lpstr>
      <vt:lpstr> II. Le sujet lecteur : entrer dans un texte par la subjectivité du récepteur </vt:lpstr>
      <vt:lpstr>Présentation PowerPoint</vt:lpstr>
      <vt:lpstr>Présentation PowerPoint</vt:lpstr>
      <vt:lpstr>Il faut diversifier les entrées… Par exemple: pour « Ophélie » de Rimbaud</vt:lpstr>
      <vt:lpstr> III. Les compétences en jeu dans la compréhension d’un texte : </vt:lpstr>
      <vt:lpstr>Présentation PowerPoint</vt:lpstr>
      <vt:lpstr> IV : Démarches: comment développer l’implication des élèves, leur autonomie ? </vt:lpstr>
      <vt:lpstr>Présentation PowerPoint</vt:lpstr>
      <vt:lpstr> Choix de modifier la démarche pour une autre classe. </vt:lpstr>
      <vt:lpstr> Définition de trois objectifs  par l’enseignante: </vt:lpstr>
      <vt:lpstr>Bilan de la démarche </vt:lpstr>
      <vt:lpstr> 2° exemple : Exploiter le débat collectif ( ex J. Littell) </vt:lpstr>
      <vt:lpstr>Présentation PowerPoint</vt:lpstr>
      <vt:lpstr>Présentation PowerPoint</vt:lpstr>
      <vt:lpstr>Autres propositions: </vt:lpstr>
      <vt:lpstr>Présentation PowerPoint</vt:lpstr>
      <vt:lpstr>A partir d’un recueil de textes, les Orientales d’Hugo :</vt:lpstr>
      <vt:lpstr>  Lettre de Rodolphe à Emma Madame Bovary.   </vt:lpstr>
      <vt:lpstr>Conclusion: la question n’est pas « quel texte » mais par quelle(s) démarche(s)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lecture analytique</dc:title>
  <dc:creator>Utilisateur de Microsoft Office</dc:creator>
  <cp:lastModifiedBy>Utilisateur de Microsoft Office</cp:lastModifiedBy>
  <cp:revision>22</cp:revision>
  <dcterms:created xsi:type="dcterms:W3CDTF">2016-11-21T17:38:48Z</dcterms:created>
  <dcterms:modified xsi:type="dcterms:W3CDTF">2019-03-24T16:00:54Z</dcterms:modified>
</cp:coreProperties>
</file>